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88" r:id="rId3"/>
    <p:sldId id="275" r:id="rId4"/>
    <p:sldId id="305" r:id="rId5"/>
    <p:sldId id="258" r:id="rId6"/>
    <p:sldId id="297" r:id="rId7"/>
    <p:sldId id="326" r:id="rId8"/>
    <p:sldId id="274" r:id="rId9"/>
    <p:sldId id="302" r:id="rId10"/>
    <p:sldId id="295" r:id="rId11"/>
    <p:sldId id="284" r:id="rId12"/>
    <p:sldId id="308" r:id="rId13"/>
    <p:sldId id="306" r:id="rId14"/>
    <p:sldId id="307" r:id="rId15"/>
    <p:sldId id="310" r:id="rId16"/>
    <p:sldId id="311" r:id="rId17"/>
    <p:sldId id="313" r:id="rId18"/>
    <p:sldId id="312" r:id="rId19"/>
    <p:sldId id="314" r:id="rId20"/>
    <p:sldId id="315" r:id="rId21"/>
    <p:sldId id="327" r:id="rId22"/>
    <p:sldId id="316" r:id="rId23"/>
    <p:sldId id="318" r:id="rId24"/>
    <p:sldId id="317" r:id="rId25"/>
    <p:sldId id="320" r:id="rId26"/>
    <p:sldId id="319" r:id="rId27"/>
    <p:sldId id="328" r:id="rId28"/>
    <p:sldId id="321" r:id="rId29"/>
    <p:sldId id="322" r:id="rId30"/>
    <p:sldId id="325" r:id="rId31"/>
    <p:sldId id="323" r:id="rId32"/>
    <p:sldId id="299"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DFF"/>
    <a:srgbClr val="14284D"/>
    <a:srgbClr val="18BEF4"/>
    <a:srgbClr val="FD0F86"/>
    <a:srgbClr val="FD399B"/>
    <a:srgbClr val="FF8BEE"/>
    <a:srgbClr val="F5DBE8"/>
    <a:srgbClr val="FAD5E5"/>
    <a:srgbClr val="F3F6FB"/>
    <a:srgbClr val="1BF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18" d="100"/>
          <a:sy n="118" d="100"/>
        </p:scale>
        <p:origin x="58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1D9FC9-01DD-4769-B2C8-F474427CA5E6}"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2A01D-0966-467A-9DC5-65E6618A33A7}" type="slidenum">
              <a:rPr lang="en-US" smtClean="0"/>
              <a:t>‹#›</a:t>
            </a:fld>
            <a:endParaRPr lang="en-US"/>
          </a:p>
        </p:txBody>
      </p:sp>
    </p:spTree>
    <p:extLst>
      <p:ext uri="{BB962C8B-B14F-4D97-AF65-F5344CB8AC3E}">
        <p14:creationId xmlns:p14="http://schemas.microsoft.com/office/powerpoint/2010/main" val="2092582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oxidation of glucose to carbon dioxide and water proceeds with a standard free-energy change of 2,840 kJ/mol. Glucose is not only an excellent fuel, it is also a remarkably versatile precursor, capable of supplying a huge array of metabolic intermediates for biosynthetic reactions. </a:t>
            </a:r>
          </a:p>
        </p:txBody>
      </p:sp>
      <p:sp>
        <p:nvSpPr>
          <p:cNvPr id="4" name="Slide Number Placeholder 3"/>
          <p:cNvSpPr>
            <a:spLocks noGrp="1"/>
          </p:cNvSpPr>
          <p:nvPr>
            <p:ph type="sldNum" sz="quarter" idx="5"/>
          </p:nvPr>
        </p:nvSpPr>
        <p:spPr/>
        <p:txBody>
          <a:bodyPr/>
          <a:lstStyle/>
          <a:p>
            <a:fld id="{0FA2A01D-0966-467A-9DC5-65E6618A33A7}" type="slidenum">
              <a:rPr lang="en-US" smtClean="0"/>
              <a:t>3</a:t>
            </a:fld>
            <a:endParaRPr lang="en-US"/>
          </a:p>
        </p:txBody>
      </p:sp>
    </p:spTree>
    <p:extLst>
      <p:ext uri="{BB962C8B-B14F-4D97-AF65-F5344CB8AC3E}">
        <p14:creationId xmlns:p14="http://schemas.microsoft.com/office/powerpoint/2010/main" val="3568769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17</a:t>
            </a:fld>
            <a:endParaRPr lang="en-US"/>
          </a:p>
        </p:txBody>
      </p:sp>
    </p:spTree>
    <p:extLst>
      <p:ext uri="{BB962C8B-B14F-4D97-AF65-F5344CB8AC3E}">
        <p14:creationId xmlns:p14="http://schemas.microsoft.com/office/powerpoint/2010/main" val="177857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Optima"/>
              </a:rPr>
              <a:t>The carbonyl reacts with an active-site Lys residue to form an imine,</a:t>
            </a:r>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18</a:t>
            </a:fld>
            <a:endParaRPr lang="en-US"/>
          </a:p>
        </p:txBody>
      </p:sp>
    </p:spTree>
    <p:extLst>
      <p:ext uri="{BB962C8B-B14F-4D97-AF65-F5344CB8AC3E}">
        <p14:creationId xmlns:p14="http://schemas.microsoft.com/office/powerpoint/2010/main" val="161347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19</a:t>
            </a:fld>
            <a:endParaRPr lang="en-US"/>
          </a:p>
        </p:txBody>
      </p:sp>
    </p:spTree>
    <p:extLst>
      <p:ext uri="{BB962C8B-B14F-4D97-AF65-F5344CB8AC3E}">
        <p14:creationId xmlns:p14="http://schemas.microsoft.com/office/powerpoint/2010/main" val="2478236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20</a:t>
            </a:fld>
            <a:endParaRPr lang="en-US"/>
          </a:p>
        </p:txBody>
      </p:sp>
    </p:spTree>
    <p:extLst>
      <p:ext uri="{BB962C8B-B14F-4D97-AF65-F5344CB8AC3E}">
        <p14:creationId xmlns:p14="http://schemas.microsoft.com/office/powerpoint/2010/main" val="182967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22</a:t>
            </a:fld>
            <a:endParaRPr lang="en-US"/>
          </a:p>
        </p:txBody>
      </p:sp>
    </p:spTree>
    <p:extLst>
      <p:ext uri="{BB962C8B-B14F-4D97-AF65-F5344CB8AC3E}">
        <p14:creationId xmlns:p14="http://schemas.microsoft.com/office/powerpoint/2010/main" val="3266858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23</a:t>
            </a:fld>
            <a:endParaRPr lang="en-US"/>
          </a:p>
        </p:txBody>
      </p:sp>
    </p:spTree>
    <p:extLst>
      <p:ext uri="{BB962C8B-B14F-4D97-AF65-F5344CB8AC3E}">
        <p14:creationId xmlns:p14="http://schemas.microsoft.com/office/powerpoint/2010/main" val="652885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24</a:t>
            </a:fld>
            <a:endParaRPr lang="en-US"/>
          </a:p>
        </p:txBody>
      </p:sp>
    </p:spTree>
    <p:extLst>
      <p:ext uri="{BB962C8B-B14F-4D97-AF65-F5344CB8AC3E}">
        <p14:creationId xmlns:p14="http://schemas.microsoft.com/office/powerpoint/2010/main" val="1732981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residue</a:t>
            </a:r>
          </a:p>
          <a:p>
            <a:endParaRPr lang="en-US" dirty="0"/>
          </a:p>
          <a:p>
            <a:pPr algn="l"/>
            <a:r>
              <a:rPr lang="en-US" sz="1800" b="0" i="0" u="none" strike="noStrike" baseline="0" dirty="0">
                <a:latin typeface="Century-Light"/>
              </a:rPr>
              <a:t>in most cells 2,3-BPG is present in only trace</a:t>
            </a:r>
          </a:p>
          <a:p>
            <a:pPr algn="l"/>
            <a:r>
              <a:rPr lang="en-US" sz="1800" b="0" i="0" u="none" strike="noStrike" baseline="0" dirty="0">
                <a:latin typeface="Century-Light"/>
              </a:rPr>
              <a:t>amounts, it is a major component (~5 mM) of erythrocytes,</a:t>
            </a:r>
          </a:p>
          <a:p>
            <a:pPr algn="l"/>
            <a:r>
              <a:rPr lang="en-US" sz="1800" b="0" i="0" u="none" strike="noStrike" baseline="0" dirty="0">
                <a:latin typeface="Century-Light"/>
              </a:rPr>
              <a:t>where it regulates the affinity of hemoglobin</a:t>
            </a:r>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25</a:t>
            </a:fld>
            <a:endParaRPr lang="en-US"/>
          </a:p>
        </p:txBody>
      </p:sp>
    </p:spTree>
    <p:extLst>
      <p:ext uri="{BB962C8B-B14F-4D97-AF65-F5344CB8AC3E}">
        <p14:creationId xmlns:p14="http://schemas.microsoft.com/office/powerpoint/2010/main" val="325048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26</a:t>
            </a:fld>
            <a:endParaRPr lang="en-US"/>
          </a:p>
        </p:txBody>
      </p:sp>
    </p:spTree>
    <p:extLst>
      <p:ext uri="{BB962C8B-B14F-4D97-AF65-F5344CB8AC3E}">
        <p14:creationId xmlns:p14="http://schemas.microsoft.com/office/powerpoint/2010/main" val="2912147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27</a:t>
            </a:fld>
            <a:endParaRPr lang="en-US"/>
          </a:p>
        </p:txBody>
      </p:sp>
    </p:spTree>
    <p:extLst>
      <p:ext uri="{BB962C8B-B14F-4D97-AF65-F5344CB8AC3E}">
        <p14:creationId xmlns:p14="http://schemas.microsoft.com/office/powerpoint/2010/main" val="165649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oxidation of glucose to carbon dioxide and water proceeds with a standard free-energy change of 2,840 kJ/mol. Glucose is not only an excellent fuel, it is also a remarkably versatile precursor, capable of supplying a huge array of metabolic intermediates for biosynthetic reactions. </a:t>
            </a:r>
          </a:p>
        </p:txBody>
      </p:sp>
      <p:sp>
        <p:nvSpPr>
          <p:cNvPr id="4" name="Slide Number Placeholder 3"/>
          <p:cNvSpPr>
            <a:spLocks noGrp="1"/>
          </p:cNvSpPr>
          <p:nvPr>
            <p:ph type="sldNum" sz="quarter" idx="5"/>
          </p:nvPr>
        </p:nvSpPr>
        <p:spPr/>
        <p:txBody>
          <a:bodyPr/>
          <a:lstStyle/>
          <a:p>
            <a:fld id="{0FA2A01D-0966-467A-9DC5-65E6618A33A7}" type="slidenum">
              <a:rPr lang="en-US" smtClean="0"/>
              <a:t>4</a:t>
            </a:fld>
            <a:endParaRPr lang="en-US"/>
          </a:p>
        </p:txBody>
      </p:sp>
    </p:spTree>
    <p:extLst>
      <p:ext uri="{BB962C8B-B14F-4D97-AF65-F5344CB8AC3E}">
        <p14:creationId xmlns:p14="http://schemas.microsoft.com/office/powerpoint/2010/main" val="2041898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28</a:t>
            </a:fld>
            <a:endParaRPr lang="en-US"/>
          </a:p>
        </p:txBody>
      </p:sp>
    </p:spTree>
    <p:extLst>
      <p:ext uri="{BB962C8B-B14F-4D97-AF65-F5344CB8AC3E}">
        <p14:creationId xmlns:p14="http://schemas.microsoft.com/office/powerpoint/2010/main" val="3012887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Glycolysis is a near-universal pathway by which a glucose molecule is oxidized to two molecules of pyruvate, with energy conserved as ATP and NADH. ■ All ten glycolytic enzymes are in the cytosol, and all ten intermediates are phosphorylated compounds of three or six carbons. ■ In the preparatory phase of glycolysis, ATP is invested to convert glucose to fructose 1,6-bisphosphate. The bond between C-3 and C-4 is then broken to yield two molecules of triose phosphate. ■ In the payoff phase, each of the two molecules of glyceraldehyde 3-phosphate derived from glucose undergoes oxidation at C-1; the energy of this oxidation reaction is conserved in the formation of one NADH and two ATP per triose phosphate oxidized. The net equation for the overall process is</a:t>
            </a:r>
          </a:p>
          <a:p>
            <a:pPr marL="0" indent="0">
              <a:buFont typeface="Arial" panose="020B0604020202020204" pitchFamily="34" charset="0"/>
              <a:buNone/>
            </a:pPr>
            <a:r>
              <a:rPr lang="en-US" sz="1200" dirty="0"/>
              <a:t>Glycolysis is tightly regulated in coordination with other energy-yielding pathways to assure a steady supply of ATP. Hexokinase, PFK-1, and pyruvate kinase are all subject to allosteric regulation that controls the flow of carbon through the pathway and maintains constant levels of metabolic intermediates</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FA2A01D-0966-467A-9DC5-65E6618A33A7}" type="slidenum">
              <a:rPr lang="en-US" smtClean="0"/>
              <a:t>29</a:t>
            </a:fld>
            <a:endParaRPr lang="en-US"/>
          </a:p>
        </p:txBody>
      </p:sp>
    </p:spTree>
    <p:extLst>
      <p:ext uri="{BB962C8B-B14F-4D97-AF65-F5344CB8AC3E}">
        <p14:creationId xmlns:p14="http://schemas.microsoft.com/office/powerpoint/2010/main" val="243382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Glycolysis is a near-universal pathway by which a glucose molecule is oxidized to two molecules of pyruvate, with energy conserved as ATP and NADH. ■ All ten glycolytic enzymes are in the cytosol, and all ten intermediates are phosphorylated compounds of three or six carbons. ■ In the preparatory phase of glycolysis, ATP is invested to convert glucose to fructose 1,6-bisphosphate. The bond between C-3 and C-4 is then broken to yield two molecules of triose phosphate. ■ In the payoff phase, each of the two molecules of glyceraldehyde 3-phosphate derived from glucose undergoes oxidation at C-1; the energy of this oxidation reaction is conserved in the formation of one NADH and two ATP per triose phosphate oxidized. The net equation for the overall process is</a:t>
            </a:r>
          </a:p>
          <a:p>
            <a:pPr marL="0" indent="0">
              <a:buFont typeface="Arial" panose="020B0604020202020204" pitchFamily="34" charset="0"/>
              <a:buNone/>
            </a:pPr>
            <a:r>
              <a:rPr lang="en-US" sz="1200" dirty="0"/>
              <a:t>Glycolysis is tightly regulated in coordination with other energy-yielding pathways to assure a steady supply of ATP. Hexokinase, PFK-1, and pyruvate kinase are all subject to allosteric regulation that controls the flow of carbon through the pathway and maintains constant levels of metabolic intermediates</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FA2A01D-0966-467A-9DC5-65E6618A33A7}" type="slidenum">
              <a:rPr lang="en-US" smtClean="0"/>
              <a:t>5</a:t>
            </a:fld>
            <a:endParaRPr lang="en-US"/>
          </a:p>
        </p:txBody>
      </p:sp>
    </p:spTree>
    <p:extLst>
      <p:ext uri="{BB962C8B-B14F-4D97-AF65-F5344CB8AC3E}">
        <p14:creationId xmlns:p14="http://schemas.microsoft.com/office/powerpoint/2010/main" val="279978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800" b="0" i="0" u="none" strike="noStrike" baseline="0" dirty="0">
                <a:latin typeface="NewCenturySchlbk-Roman"/>
              </a:rPr>
              <a:t>Glucose +</a:t>
            </a:r>
            <a:r>
              <a:rPr lang="pt-BR" sz="1800" b="0" i="0" u="none" strike="noStrike" baseline="0" dirty="0">
                <a:latin typeface="MathematicalPi-One"/>
              </a:rPr>
              <a:t> </a:t>
            </a:r>
            <a:r>
              <a:rPr lang="pt-BR" sz="1800" b="0" i="0" u="none" strike="noStrike" baseline="0" dirty="0">
                <a:latin typeface="NewCenturySchlbk-Roman"/>
              </a:rPr>
              <a:t>2NAD+</a:t>
            </a:r>
            <a:r>
              <a:rPr lang="pt-BR" sz="1800" b="0" i="0" u="none" strike="noStrike" baseline="0" dirty="0">
                <a:latin typeface="MathematicalPi-One"/>
              </a:rPr>
              <a:t> + </a:t>
            </a:r>
            <a:r>
              <a:rPr lang="pt-BR" sz="1800" b="0" i="0" u="none" strike="noStrike" baseline="0" dirty="0">
                <a:latin typeface="NewCenturySchlbk-Roman"/>
              </a:rPr>
              <a:t>2ADP </a:t>
            </a:r>
            <a:r>
              <a:rPr lang="pt-BR" sz="1800" b="0" i="0" u="none" strike="noStrike" baseline="0" dirty="0">
                <a:latin typeface="MathematicalPi-One"/>
              </a:rPr>
              <a:t> + </a:t>
            </a:r>
            <a:r>
              <a:rPr lang="pt-BR" sz="1800" b="0" i="0" u="none" strike="noStrike" baseline="0" dirty="0">
                <a:latin typeface="NewCenturySchlbk-Roman"/>
              </a:rPr>
              <a:t>2Pi -&gt; 2 pyruvate +</a:t>
            </a:r>
            <a:r>
              <a:rPr lang="pt-BR" sz="1800" b="0" i="0" u="none" strike="noStrike" baseline="0" dirty="0">
                <a:latin typeface="MathematicalPi-One"/>
              </a:rPr>
              <a:t> </a:t>
            </a:r>
            <a:r>
              <a:rPr lang="pt-BR" sz="1800" b="0" i="0" u="none" strike="noStrike" baseline="0" dirty="0">
                <a:latin typeface="NewCenturySchlbk-Roman"/>
              </a:rPr>
              <a:t>2NADH +</a:t>
            </a:r>
            <a:r>
              <a:rPr lang="pt-BR" sz="1800" b="0" i="0" u="none" strike="noStrike" baseline="0" dirty="0">
                <a:latin typeface="MathematicalPi-One"/>
              </a:rPr>
              <a:t> </a:t>
            </a:r>
            <a:r>
              <a:rPr lang="pt-BR" sz="1800" b="0" i="0" u="none" strike="noStrike" baseline="0" dirty="0">
                <a:latin typeface="NewCenturySchlbk-Roman"/>
              </a:rPr>
              <a:t>2H+</a:t>
            </a:r>
            <a:r>
              <a:rPr lang="pt-BR" sz="1800" b="0" i="0" u="none" strike="noStrike" baseline="0" dirty="0">
                <a:latin typeface="MathematicalPi-One"/>
              </a:rPr>
              <a:t> + </a:t>
            </a:r>
            <a:r>
              <a:rPr lang="pt-BR" sz="1800" b="0" i="0" u="none" strike="noStrike" baseline="0" dirty="0">
                <a:latin typeface="NewCenturySchlbk-Roman"/>
              </a:rPr>
              <a:t>2ATP +</a:t>
            </a:r>
            <a:r>
              <a:rPr lang="pt-BR" sz="1800" b="0" i="0" u="none" strike="noStrike" baseline="0" dirty="0">
                <a:latin typeface="MathematicalPi-One"/>
              </a:rPr>
              <a:t> </a:t>
            </a:r>
            <a:r>
              <a:rPr lang="pt-BR" sz="1800" b="0" i="0" u="none" strike="noStrike" baseline="0" dirty="0">
                <a:latin typeface="NewCenturySchlbk-Roman"/>
              </a:rPr>
              <a:t>2H2O</a:t>
            </a:r>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7</a:t>
            </a:fld>
            <a:endParaRPr lang="en-US"/>
          </a:p>
        </p:txBody>
      </p:sp>
    </p:spTree>
    <p:extLst>
      <p:ext uri="{BB962C8B-B14F-4D97-AF65-F5344CB8AC3E}">
        <p14:creationId xmlns:p14="http://schemas.microsoft.com/office/powerpoint/2010/main" val="1890547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Hexokinase, like many other kinases, requires Mg2 for its activity, because the true substrate of the enzyme is not ATP4 but the MgATP2 complex (see Fig. 13–2). Mg2 shields the negative charges of the phosphoryl groups in ATP, making the terminal phosphorus atom an easier target for nucleophilic attack by an OOH of glucose. Hexokinase undergoes a profound change in shape, an induced fit, when it binds glucose; two domains of the protein move about 8 Å closer to each other when ATP binds (see Fig. 6–22). This movement brings bound ATP closer to a molecule of glucose also bound to the enzyme and blocks the access of water (from the solvent), which might otherwise enter the active site and attack (hydrolyze) the </a:t>
            </a:r>
            <a:r>
              <a:rPr lang="en-US" dirty="0" err="1"/>
              <a:t>phosphoanhydride</a:t>
            </a:r>
            <a:r>
              <a:rPr lang="en-US" dirty="0"/>
              <a:t> bonds of ATP. Like the other nine enzymes of glycolysis, hexokinase is a soluble, cytosolic protein.</a:t>
            </a:r>
          </a:p>
        </p:txBody>
      </p:sp>
      <p:sp>
        <p:nvSpPr>
          <p:cNvPr id="4" name="Slide Number Placeholder 3"/>
          <p:cNvSpPr>
            <a:spLocks noGrp="1"/>
          </p:cNvSpPr>
          <p:nvPr>
            <p:ph type="sldNum" sz="quarter" idx="5"/>
          </p:nvPr>
        </p:nvSpPr>
        <p:spPr/>
        <p:txBody>
          <a:bodyPr/>
          <a:lstStyle/>
          <a:p>
            <a:fld id="{0FA2A01D-0966-467A-9DC5-65E6618A33A7}" type="slidenum">
              <a:rPr lang="en-US" smtClean="0"/>
              <a:t>10</a:t>
            </a:fld>
            <a:endParaRPr lang="en-US"/>
          </a:p>
        </p:txBody>
      </p:sp>
    </p:spTree>
    <p:extLst>
      <p:ext uri="{BB962C8B-B14F-4D97-AF65-F5344CB8AC3E}">
        <p14:creationId xmlns:p14="http://schemas.microsoft.com/office/powerpoint/2010/main" val="3254843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 acting as a Lewis Base acting on the nearby carbonyl group</a:t>
            </a:r>
          </a:p>
        </p:txBody>
      </p:sp>
      <p:sp>
        <p:nvSpPr>
          <p:cNvPr id="4" name="Slide Number Placeholder 3"/>
          <p:cNvSpPr>
            <a:spLocks noGrp="1"/>
          </p:cNvSpPr>
          <p:nvPr>
            <p:ph type="sldNum" sz="quarter" idx="5"/>
          </p:nvPr>
        </p:nvSpPr>
        <p:spPr/>
        <p:txBody>
          <a:bodyPr/>
          <a:lstStyle/>
          <a:p>
            <a:fld id="{0FA2A01D-0966-467A-9DC5-65E6618A33A7}" type="slidenum">
              <a:rPr lang="en-US" smtClean="0"/>
              <a:t>13</a:t>
            </a:fld>
            <a:endParaRPr lang="en-US"/>
          </a:p>
        </p:txBody>
      </p:sp>
    </p:spTree>
    <p:extLst>
      <p:ext uri="{BB962C8B-B14F-4D97-AF65-F5344CB8AC3E}">
        <p14:creationId xmlns:p14="http://schemas.microsoft.com/office/powerpoint/2010/main" val="217510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PFK-1 reaction is essentially irreversible under cellular conditions, and it is the first “committed” step in the glycolytic pathway; glucose 6-phosphate and fructose 6-phosphate have other possible fates, but fructose 1,6-bisphosphate is targeted for glycolysis.</a:t>
            </a:r>
          </a:p>
        </p:txBody>
      </p:sp>
      <p:sp>
        <p:nvSpPr>
          <p:cNvPr id="4" name="Slide Number Placeholder 3"/>
          <p:cNvSpPr>
            <a:spLocks noGrp="1"/>
          </p:cNvSpPr>
          <p:nvPr>
            <p:ph type="sldNum" sz="quarter" idx="5"/>
          </p:nvPr>
        </p:nvSpPr>
        <p:spPr/>
        <p:txBody>
          <a:bodyPr/>
          <a:lstStyle/>
          <a:p>
            <a:fld id="{0FA2A01D-0966-467A-9DC5-65E6618A33A7}" type="slidenum">
              <a:rPr lang="en-US" smtClean="0"/>
              <a:t>14</a:t>
            </a:fld>
            <a:endParaRPr lang="en-US"/>
          </a:p>
        </p:txBody>
      </p:sp>
    </p:spTree>
    <p:extLst>
      <p:ext uri="{BB962C8B-B14F-4D97-AF65-F5344CB8AC3E}">
        <p14:creationId xmlns:p14="http://schemas.microsoft.com/office/powerpoint/2010/main" val="3697659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PFK-1 reaction is essentially irreversible under cellular conditions, and it is the first “committed” step in the glycolytic pathway; glucose 6-phosphate and fructose 6-phosphate have other possible fates, but fructose 1,6-bisphosphate is targeted for glycolysis.</a:t>
            </a:r>
          </a:p>
        </p:txBody>
      </p:sp>
      <p:sp>
        <p:nvSpPr>
          <p:cNvPr id="4" name="Slide Number Placeholder 3"/>
          <p:cNvSpPr>
            <a:spLocks noGrp="1"/>
          </p:cNvSpPr>
          <p:nvPr>
            <p:ph type="sldNum" sz="quarter" idx="5"/>
          </p:nvPr>
        </p:nvSpPr>
        <p:spPr/>
        <p:txBody>
          <a:bodyPr/>
          <a:lstStyle/>
          <a:p>
            <a:fld id="{0FA2A01D-0966-467A-9DC5-65E6618A33A7}" type="slidenum">
              <a:rPr lang="en-US" smtClean="0"/>
              <a:t>15</a:t>
            </a:fld>
            <a:endParaRPr lang="en-US"/>
          </a:p>
        </p:txBody>
      </p:sp>
    </p:spTree>
    <p:extLst>
      <p:ext uri="{BB962C8B-B14F-4D97-AF65-F5344CB8AC3E}">
        <p14:creationId xmlns:p14="http://schemas.microsoft.com/office/powerpoint/2010/main" val="1622669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2A01D-0966-467A-9DC5-65E6618A33A7}" type="slidenum">
              <a:rPr lang="en-US" smtClean="0"/>
              <a:t>16</a:t>
            </a:fld>
            <a:endParaRPr lang="en-US"/>
          </a:p>
        </p:txBody>
      </p:sp>
    </p:spTree>
    <p:extLst>
      <p:ext uri="{BB962C8B-B14F-4D97-AF65-F5344CB8AC3E}">
        <p14:creationId xmlns:p14="http://schemas.microsoft.com/office/powerpoint/2010/main" val="2701225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A7DC-6A04-8FBB-4231-89A851F8C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877B5-D850-772C-97F9-894FA68AF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BB07AE-1D86-7548-61AA-5BF4F0A6B299}"/>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2FC505F2-3265-9E23-F1D6-2539188C8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07CE2-83D3-CBA7-F5B1-08280C737CDD}"/>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81301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054D-7359-EDCC-86EB-6546191191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509FD-0631-2401-E15A-168E1FA3ED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B9464-AD30-1B90-82AD-BD9BAB1F2564}"/>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DF24E39F-8DB2-9750-AB04-CBCA62C80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A8B14-9192-E555-95FA-2E4D9D2D20DF}"/>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413285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058A8-7872-2A7F-2487-30BBFF8C46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8FA7F1-C32D-63C8-2748-83B958C5C4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523E0B-ACE9-D816-1878-4D8D6B00BCC8}"/>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427F9D27-3A1E-60CF-CBD8-48B7A2E76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C01A6-2450-9B0A-24F3-06C404E055D0}"/>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109586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9133-BA55-C182-91CF-698CC581E2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9D0A1-A8D0-4396-9AB5-1AF94A0869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6D2E1-F2F3-3A51-3FCF-47F0DAF91653}"/>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5CF463A0-96CF-61F4-CD05-E3DEF5116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B057D-BCC9-EC79-4014-2A8A3451C010}"/>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3817723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EDA4-4F20-C9EE-1B85-667269E53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11FA-0EB8-9842-B2E6-B9A8581553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B2AAE9-7F3E-6D49-23A6-AD2BF94DB70C}"/>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450132A6-C08A-C6CB-450E-DF2A56065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E5ED-E28B-CB32-7085-6EAF55C431D9}"/>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1128580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32B2-E8EF-1D71-1281-82D107F408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738E0-2F4B-AAAD-F800-0F5BF0A81B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EB913C-EC77-3EDA-37DE-8CB12D2DF5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566EE3-D048-85BC-42EA-38FA9C08CCF8}"/>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6" name="Footer Placeholder 5">
            <a:extLst>
              <a:ext uri="{FF2B5EF4-FFF2-40B4-BE49-F238E27FC236}">
                <a16:creationId xmlns:a16="http://schemas.microsoft.com/office/drawing/2014/main" id="{4177D204-D7C1-C68C-F4B8-41B4CCC4F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46872-0759-ED4C-686B-FB2AEE3708CD}"/>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337063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686D-99A8-FF43-CE82-953AE41ECF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D84F37-E1F7-E576-BE69-C083422A64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E5FB65-EF85-708D-3BC7-2B95AF00CF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EC6CC-B770-55CA-ECD8-9FB8A9FF90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3291FA-D419-A73A-B8A2-397000BE0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347B8-AE3F-763E-6DA2-8B075D07DDCF}"/>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8" name="Footer Placeholder 7">
            <a:extLst>
              <a:ext uri="{FF2B5EF4-FFF2-40B4-BE49-F238E27FC236}">
                <a16:creationId xmlns:a16="http://schemas.microsoft.com/office/drawing/2014/main" id="{1F809BDF-AA60-05B8-1D71-3ECF095859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FB0BBC-0C80-70AA-EDCD-E1A0C9F27B18}"/>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1328309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7259-9ED7-483F-ED0C-B5E12B187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012F6B-6B6D-C7C9-6F95-0261FDAECE03}"/>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4" name="Footer Placeholder 3">
            <a:extLst>
              <a:ext uri="{FF2B5EF4-FFF2-40B4-BE49-F238E27FC236}">
                <a16:creationId xmlns:a16="http://schemas.microsoft.com/office/drawing/2014/main" id="{EBFB421F-6720-4B07-E46B-E4654FBE5D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EAE061-0155-46FA-137B-ECE07A2D8C59}"/>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241228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59A42-607A-7DA0-27DD-897EEF068AC0}"/>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3" name="Footer Placeholder 2">
            <a:extLst>
              <a:ext uri="{FF2B5EF4-FFF2-40B4-BE49-F238E27FC236}">
                <a16:creationId xmlns:a16="http://schemas.microsoft.com/office/drawing/2014/main" id="{0FC2D7F9-069C-2B0B-B629-BCA5FF137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242BC0-E312-8A8C-54C3-BB2A04ED78EB}"/>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109438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B06F-9455-DAD9-1450-1F27D8F7D5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24D55A-A39B-EF39-CBA6-D95DC03734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291E3-164D-E970-1610-3C7416961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E20960-1C5F-C08C-DD1C-3BDFC8D2975C}"/>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6" name="Footer Placeholder 5">
            <a:extLst>
              <a:ext uri="{FF2B5EF4-FFF2-40B4-BE49-F238E27FC236}">
                <a16:creationId xmlns:a16="http://schemas.microsoft.com/office/drawing/2014/main" id="{B3CFF7D0-F82F-948F-3385-4FC53E2FC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55C78-1F88-D542-586D-D4F3BDFD4EF8}"/>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220200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B918-1AA4-0007-ACA4-3F9CD3AED2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CBA06F-28D0-E4C4-66A1-12B027DE2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508409-38DA-671B-C65D-D6B30B7DF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483C0-9EF2-9ECD-047C-02891D06ED38}"/>
              </a:ext>
            </a:extLst>
          </p:cNvPr>
          <p:cNvSpPr>
            <a:spLocks noGrp="1"/>
          </p:cNvSpPr>
          <p:nvPr>
            <p:ph type="dt" sz="half" idx="10"/>
          </p:nvPr>
        </p:nvSpPr>
        <p:spPr/>
        <p:txBody>
          <a:bodyPr/>
          <a:lstStyle/>
          <a:p>
            <a:fld id="{1B462AB7-5215-435D-AA12-FCF48A79B894}" type="datetimeFigureOut">
              <a:rPr lang="en-US" smtClean="0"/>
              <a:t>12/5/2022</a:t>
            </a:fld>
            <a:endParaRPr lang="en-US"/>
          </a:p>
        </p:txBody>
      </p:sp>
      <p:sp>
        <p:nvSpPr>
          <p:cNvPr id="6" name="Footer Placeholder 5">
            <a:extLst>
              <a:ext uri="{FF2B5EF4-FFF2-40B4-BE49-F238E27FC236}">
                <a16:creationId xmlns:a16="http://schemas.microsoft.com/office/drawing/2014/main" id="{40C7417A-536B-A918-8B60-EA0051480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75815-078F-715C-151A-3248937AAF95}"/>
              </a:ext>
            </a:extLst>
          </p:cNvPr>
          <p:cNvSpPr>
            <a:spLocks noGrp="1"/>
          </p:cNvSpPr>
          <p:nvPr>
            <p:ph type="sldNum" sz="quarter" idx="12"/>
          </p:nvPr>
        </p:nvSpPr>
        <p:spPr/>
        <p:txBody>
          <a:bodyPr/>
          <a:lstStyle/>
          <a:p>
            <a:fld id="{7E4EE12A-2225-4587-9E7C-AD535C87563A}" type="slidenum">
              <a:rPr lang="en-US" smtClean="0"/>
              <a:t>‹#›</a:t>
            </a:fld>
            <a:endParaRPr lang="en-US"/>
          </a:p>
        </p:txBody>
      </p:sp>
    </p:spTree>
    <p:extLst>
      <p:ext uri="{BB962C8B-B14F-4D97-AF65-F5344CB8AC3E}">
        <p14:creationId xmlns:p14="http://schemas.microsoft.com/office/powerpoint/2010/main" val="2829733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317AC-7BA3-F4B2-6795-DC6CB9DD1A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BDA368-FB33-6116-1256-116A0E9C15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E0BD5-7F24-F73D-4949-E93027495A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62AB7-5215-435D-AA12-FCF48A79B894}" type="datetimeFigureOut">
              <a:rPr lang="en-US" smtClean="0"/>
              <a:t>12/5/2022</a:t>
            </a:fld>
            <a:endParaRPr lang="en-US"/>
          </a:p>
        </p:txBody>
      </p:sp>
      <p:sp>
        <p:nvSpPr>
          <p:cNvPr id="5" name="Footer Placeholder 4">
            <a:extLst>
              <a:ext uri="{FF2B5EF4-FFF2-40B4-BE49-F238E27FC236}">
                <a16:creationId xmlns:a16="http://schemas.microsoft.com/office/drawing/2014/main" id="{2B13D789-0017-75F9-46DC-7F1CBBDC1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D15400-C8DC-8979-C57E-818130B03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EE12A-2225-4587-9E7C-AD535C87563A}" type="slidenum">
              <a:rPr lang="en-US" smtClean="0"/>
              <a:t>‹#›</a:t>
            </a:fld>
            <a:endParaRPr lang="en-US"/>
          </a:p>
        </p:txBody>
      </p:sp>
    </p:spTree>
    <p:extLst>
      <p:ext uri="{BB962C8B-B14F-4D97-AF65-F5344CB8AC3E}">
        <p14:creationId xmlns:p14="http://schemas.microsoft.com/office/powerpoint/2010/main" val="298133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5EA768-F425-8D30-6395-A9A7862F85E4}"/>
              </a:ext>
            </a:extLst>
          </p:cNvPr>
          <p:cNvSpPr txBox="1"/>
          <p:nvPr/>
        </p:nvSpPr>
        <p:spPr>
          <a:xfrm>
            <a:off x="0" y="1576755"/>
            <a:ext cx="12192000" cy="1569660"/>
          </a:xfrm>
          <a:prstGeom prst="rect">
            <a:avLst/>
          </a:prstGeom>
          <a:noFill/>
        </p:spPr>
        <p:txBody>
          <a:bodyPr wrap="square">
            <a:spAutoFit/>
          </a:bodyPr>
          <a:lstStyle/>
          <a:p>
            <a:pPr algn="ctr"/>
            <a:r>
              <a:rPr lang="en-US" sz="4800" b="1" dirty="0">
                <a:solidFill>
                  <a:srgbClr val="14284D"/>
                </a:solidFill>
                <a:latin typeface="Arial" panose="020B0604020202020204" pitchFamily="34" charset="0"/>
                <a:cs typeface="Arial" panose="020B0604020202020204" pitchFamily="34" charset="0"/>
              </a:rPr>
              <a:t>The Glycolysis Metabolic Pathway and Biochemistry</a:t>
            </a:r>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3" name="Subtitle 2">
            <a:extLst>
              <a:ext uri="{FF2B5EF4-FFF2-40B4-BE49-F238E27FC236}">
                <a16:creationId xmlns:a16="http://schemas.microsoft.com/office/drawing/2014/main" id="{2E4EC335-ADFD-19D4-5658-A8ECD1EF7BFB}"/>
              </a:ext>
            </a:extLst>
          </p:cNvPr>
          <p:cNvSpPr>
            <a:spLocks noGrp="1"/>
          </p:cNvSpPr>
          <p:nvPr>
            <p:ph type="subTitle" idx="1"/>
          </p:nvPr>
        </p:nvSpPr>
        <p:spPr>
          <a:xfrm>
            <a:off x="1524000" y="3302000"/>
            <a:ext cx="9144000" cy="2935511"/>
          </a:xfrm>
        </p:spPr>
        <p:txBody>
          <a:bodyPr>
            <a:normAutofit lnSpcReduction="10000"/>
          </a:bodyPr>
          <a:lstStyle/>
          <a:p>
            <a:r>
              <a:rPr lang="en-US" dirty="0">
                <a:solidFill>
                  <a:srgbClr val="14284D"/>
                </a:solidFill>
                <a:latin typeface="Arial" panose="020B0604020202020204" pitchFamily="34" charset="0"/>
                <a:cs typeface="Arial" panose="020B0604020202020204" pitchFamily="34" charset="0"/>
              </a:rPr>
              <a:t>Erich R. Kuechler</a:t>
            </a:r>
          </a:p>
          <a:p>
            <a:r>
              <a:rPr lang="en-US" dirty="0">
                <a:solidFill>
                  <a:srgbClr val="14284D"/>
                </a:solidFill>
                <a:latin typeface="Arial" panose="020B0604020202020204" pitchFamily="34" charset="0"/>
                <a:cs typeface="Arial" panose="020B0604020202020204" pitchFamily="34" charset="0"/>
              </a:rPr>
              <a:t>Student Lecture Seminar</a:t>
            </a:r>
          </a:p>
          <a:p>
            <a:r>
              <a:rPr lang="en-US" dirty="0">
                <a:solidFill>
                  <a:srgbClr val="14284D"/>
                </a:solidFill>
                <a:latin typeface="Arial" panose="020B0604020202020204" pitchFamily="34" charset="0"/>
                <a:cs typeface="Arial" panose="020B0604020202020204" pitchFamily="34" charset="0"/>
              </a:rPr>
              <a:t>E-mail</a:t>
            </a:r>
          </a:p>
          <a:p>
            <a:r>
              <a:rPr lang="en-US" dirty="0">
                <a:solidFill>
                  <a:srgbClr val="14284D"/>
                </a:solidFill>
                <a:latin typeface="Arial" panose="020B0604020202020204" pitchFamily="34" charset="0"/>
                <a:cs typeface="Arial" panose="020B0604020202020204" pitchFamily="34" charset="0"/>
              </a:rPr>
              <a:t>Office Hours</a:t>
            </a:r>
          </a:p>
          <a:p>
            <a:endParaRPr lang="en-US" dirty="0">
              <a:solidFill>
                <a:srgbClr val="14284D"/>
              </a:solidFill>
              <a:latin typeface="Arial" panose="020B0604020202020204" pitchFamily="34" charset="0"/>
              <a:cs typeface="Arial" panose="020B0604020202020204" pitchFamily="34" charset="0"/>
            </a:endParaRPr>
          </a:p>
          <a:p>
            <a:r>
              <a:rPr lang="en-US" dirty="0">
                <a:solidFill>
                  <a:srgbClr val="14284D"/>
                </a:solidFill>
                <a:latin typeface="Arial" panose="020B0604020202020204" pitchFamily="34" charset="0"/>
                <a:cs typeface="Arial" panose="020B0604020202020204" pitchFamily="34" charset="0"/>
              </a:rPr>
              <a:t>Lecture Slides can be found @ https://github.com/ekuechler/2022_truman </a:t>
            </a:r>
          </a:p>
        </p:txBody>
      </p:sp>
      <p:sp>
        <p:nvSpPr>
          <p:cNvPr id="4" name="TextBox 3">
            <a:extLst>
              <a:ext uri="{FF2B5EF4-FFF2-40B4-BE49-F238E27FC236}">
                <a16:creationId xmlns:a16="http://schemas.microsoft.com/office/drawing/2014/main" id="{CBDA2B51-B49B-3007-C369-126D148B5FE2}"/>
              </a:ext>
            </a:extLst>
          </p:cNvPr>
          <p:cNvSpPr txBox="1"/>
          <p:nvPr/>
        </p:nvSpPr>
        <p:spPr>
          <a:xfrm>
            <a:off x="6992676" y="6560756"/>
            <a:ext cx="5182731" cy="276999"/>
          </a:xfrm>
          <a:prstGeom prst="rect">
            <a:avLst/>
          </a:prstGeom>
          <a:noFill/>
        </p:spPr>
        <p:txBody>
          <a:bodyPr wrap="square" rtlCol="0">
            <a:spAutoFit/>
          </a:bodyPr>
          <a:lstStyle/>
          <a:p>
            <a:pPr algn="r"/>
            <a:r>
              <a:rPr lang="en-US" sz="1200" dirty="0">
                <a:solidFill>
                  <a:schemeClr val="bg1"/>
                </a:solidFill>
                <a:latin typeface="Arial" panose="020B0604020202020204" pitchFamily="34" charset="0"/>
                <a:cs typeface="Arial" panose="020B0604020202020204" pitchFamily="34" charset="0"/>
              </a:rPr>
              <a:t>Citations will go here</a:t>
            </a:r>
            <a:endParaRPr lang="en-US" sz="1200" i="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5767E17-66CA-617E-E12E-A959EA780829}"/>
              </a:ext>
            </a:extLst>
          </p:cNvPr>
          <p:cNvSpPr txBox="1"/>
          <p:nvPr/>
        </p:nvSpPr>
        <p:spPr>
          <a:xfrm>
            <a:off x="0" y="6564087"/>
            <a:ext cx="480577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Graphics information goes here</a:t>
            </a:r>
          </a:p>
        </p:txBody>
      </p:sp>
      <p:sp>
        <p:nvSpPr>
          <p:cNvPr id="8" name="TextBox 7">
            <a:extLst>
              <a:ext uri="{FF2B5EF4-FFF2-40B4-BE49-F238E27FC236}">
                <a16:creationId xmlns:a16="http://schemas.microsoft.com/office/drawing/2014/main" id="{BE8818EC-AE85-8A41-8B12-52FF7F45A9CB}"/>
              </a:ext>
            </a:extLst>
          </p:cNvPr>
          <p:cNvSpPr txBox="1"/>
          <p:nvPr/>
        </p:nvSpPr>
        <p:spPr>
          <a:xfrm>
            <a:off x="0" y="0"/>
            <a:ext cx="12192000" cy="646331"/>
          </a:xfrm>
          <a:prstGeom prst="rect">
            <a:avLst/>
          </a:prstGeom>
          <a:noFill/>
        </p:spPr>
        <p:txBody>
          <a:bodyPr wrap="square">
            <a:spAutoFit/>
          </a:bodyPr>
          <a:lstStyle/>
          <a:p>
            <a:pPr algn="ctr"/>
            <a:r>
              <a:rPr lang="en-US" sz="3600" b="1" dirty="0">
                <a:solidFill>
                  <a:schemeClr val="bg1"/>
                </a:solidFill>
                <a:latin typeface="Arial" panose="020B0604020202020204" pitchFamily="34" charset="0"/>
                <a:cs typeface="Arial" panose="020B0604020202020204" pitchFamily="34" charset="0"/>
              </a:rPr>
              <a:t>Truman State University Teaching Lecture</a:t>
            </a:r>
          </a:p>
        </p:txBody>
      </p:sp>
    </p:spTree>
    <p:extLst>
      <p:ext uri="{BB962C8B-B14F-4D97-AF65-F5344CB8AC3E}">
        <p14:creationId xmlns:p14="http://schemas.microsoft.com/office/powerpoint/2010/main" val="2378209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7EA23-41CA-B5D2-287D-BF8A9499F8DD}"/>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3" name="Rectangle 2">
            <a:extLst>
              <a:ext uri="{FF2B5EF4-FFF2-40B4-BE49-F238E27FC236}">
                <a16:creationId xmlns:a16="http://schemas.microsoft.com/office/drawing/2014/main" id="{4A5DEBA2-A2E9-51AD-42DF-565250B1B1FA}"/>
              </a:ext>
            </a:extLst>
          </p:cNvPr>
          <p:cNvSpPr/>
          <p:nvPr/>
        </p:nvSpPr>
        <p:spPr>
          <a:xfrm>
            <a:off x="324196" y="889462"/>
            <a:ext cx="249382" cy="407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D14FAD-C790-D546-8457-73BC753F9481}"/>
              </a:ext>
            </a:extLst>
          </p:cNvPr>
          <p:cNvSpPr/>
          <p:nvPr/>
        </p:nvSpPr>
        <p:spPr>
          <a:xfrm>
            <a:off x="640080" y="914400"/>
            <a:ext cx="357447" cy="332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BC5ED4-A43F-C3EE-8CCF-9E0D6B977E42}"/>
              </a:ext>
            </a:extLst>
          </p:cNvPr>
          <p:cNvSpPr txBox="1"/>
          <p:nvPr/>
        </p:nvSpPr>
        <p:spPr>
          <a:xfrm>
            <a:off x="5837751" y="790417"/>
            <a:ext cx="6240641" cy="5632311"/>
          </a:xfrm>
          <a:prstGeom prst="rect">
            <a:avLst/>
          </a:prstGeom>
          <a:noFill/>
        </p:spPr>
        <p:txBody>
          <a:bodyPr wrap="square">
            <a:spAutoFit/>
          </a:bodyPr>
          <a:lstStyle/>
          <a:p>
            <a:pPr marL="342900" indent="-342900">
              <a:buFont typeface="Arial" panose="020B0604020202020204" pitchFamily="34" charset="0"/>
              <a:buChar char="•"/>
            </a:pPr>
            <a:r>
              <a:rPr lang="en-US" sz="2400" i="0" dirty="0">
                <a:solidFill>
                  <a:srgbClr val="333333"/>
                </a:solidFill>
                <a:effectLst/>
                <a:latin typeface="-apple-system"/>
              </a:rPr>
              <a:t>Like the other nine enzymes of glycolysis, hexokinase is a soluble, cytosolic protein.</a:t>
            </a:r>
          </a:p>
          <a:p>
            <a:pPr marL="342900" indent="-342900">
              <a:buFont typeface="Arial" panose="020B0604020202020204" pitchFamily="34" charset="0"/>
              <a:buChar char="•"/>
            </a:pPr>
            <a:endParaRPr lang="en-US" sz="2400" dirty="0">
              <a:solidFill>
                <a:srgbClr val="333333"/>
              </a:solidFill>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Required Mg</a:t>
            </a:r>
            <a:r>
              <a:rPr lang="en-US" sz="2400" b="0" i="0" baseline="30000" dirty="0">
                <a:solidFill>
                  <a:srgbClr val="333333"/>
                </a:solidFill>
                <a:effectLst/>
                <a:latin typeface="-apple-system"/>
              </a:rPr>
              <a:t>2+</a:t>
            </a:r>
            <a:r>
              <a:rPr lang="en-US" sz="2400" b="0" i="0" dirty="0">
                <a:solidFill>
                  <a:srgbClr val="333333"/>
                </a:solidFill>
                <a:effectLst/>
                <a:latin typeface="-apple-system"/>
              </a:rPr>
              <a:t> for activity.</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Undergoes a profound change in shape, an induced fit, when it binds glucose.</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The two domains of the protein move around 8Å closer during ATP binding </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This movement aligns ATP closer to bound glucose and blocks solvent access to the active site, which could hydrolyze) the activated bonds of ATP</a:t>
            </a:r>
          </a:p>
        </p:txBody>
      </p:sp>
      <p:sp>
        <p:nvSpPr>
          <p:cNvPr id="4" name="TextBox 3">
            <a:extLst>
              <a:ext uri="{FF2B5EF4-FFF2-40B4-BE49-F238E27FC236}">
                <a16:creationId xmlns:a16="http://schemas.microsoft.com/office/drawing/2014/main" id="{972B4D51-57ED-84F8-C093-E20A8614EED1}"/>
              </a:ext>
            </a:extLst>
          </p:cNvPr>
          <p:cNvSpPr txBox="1"/>
          <p:nvPr/>
        </p:nvSpPr>
        <p:spPr>
          <a:xfrm>
            <a:off x="4023360" y="6560756"/>
            <a:ext cx="8152048"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Röhm</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et al</a:t>
            </a:r>
            <a:r>
              <a:rPr lang="en-US" sz="1200" dirty="0">
                <a:solidFill>
                  <a:schemeClr val="bg1"/>
                </a:solidFill>
                <a:latin typeface="Arial" panose="020B0604020202020204" pitchFamily="34" charset="0"/>
                <a:cs typeface="Arial" panose="020B0604020202020204" pitchFamily="34" charset="0"/>
              </a:rPr>
              <a:t>. Topics in Medicinal Chemistry Volume 36. </a:t>
            </a:r>
            <a:r>
              <a:rPr lang="en-US" sz="1200" i="1" dirty="0">
                <a:solidFill>
                  <a:schemeClr val="bg1"/>
                </a:solidFill>
                <a:latin typeface="Arial" panose="020B0604020202020204" pitchFamily="34" charset="0"/>
                <a:cs typeface="Arial" panose="020B0604020202020204" pitchFamily="34" charset="0"/>
              </a:rPr>
              <a:t>Function, Structure and Topology of Protein Kinases</a:t>
            </a:r>
            <a:r>
              <a:rPr lang="en-US" sz="1200" dirty="0">
                <a:solidFill>
                  <a:schemeClr val="bg1"/>
                </a:solidFill>
                <a:latin typeface="Arial" panose="020B0604020202020204" pitchFamily="34" charset="0"/>
                <a:cs typeface="Arial" panose="020B0604020202020204" pitchFamily="34" charset="0"/>
              </a:rPr>
              <a:t>. 2020</a:t>
            </a:r>
            <a:endParaRPr lang="en-US" sz="1200" i="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14EBFDC-0BE0-9693-7683-B42C0E8CF19E}"/>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Kinase Catalytic Domains: Hexokinase</a:t>
            </a:r>
          </a:p>
        </p:txBody>
      </p:sp>
      <p:pic>
        <p:nvPicPr>
          <p:cNvPr id="11" name="Picture 10">
            <a:extLst>
              <a:ext uri="{FF2B5EF4-FFF2-40B4-BE49-F238E27FC236}">
                <a16:creationId xmlns:a16="http://schemas.microsoft.com/office/drawing/2014/main" id="{63BBAADC-246C-B8C5-07A6-2A2DCFE7ED7D}"/>
              </a:ext>
            </a:extLst>
          </p:cNvPr>
          <p:cNvPicPr>
            <a:picLocks noChangeAspect="1"/>
          </p:cNvPicPr>
          <p:nvPr/>
        </p:nvPicPr>
        <p:blipFill rotWithShape="1">
          <a:blip r:embed="rId3">
            <a:extLst>
              <a:ext uri="{28A0092B-C50C-407E-A947-70E740481C1C}">
                <a14:useLocalDpi xmlns:a14="http://schemas.microsoft.com/office/drawing/2010/main" val="0"/>
              </a:ext>
            </a:extLst>
          </a:blip>
          <a:srcRect l="31528" t="14287" r="31806" b="15277"/>
          <a:stretch/>
        </p:blipFill>
        <p:spPr>
          <a:xfrm>
            <a:off x="520699" y="743287"/>
            <a:ext cx="4254501" cy="5721013"/>
          </a:xfrm>
          <a:prstGeom prst="rect">
            <a:avLst/>
          </a:prstGeom>
        </p:spPr>
      </p:pic>
      <p:sp>
        <p:nvSpPr>
          <p:cNvPr id="2" name="TextBox 1">
            <a:extLst>
              <a:ext uri="{FF2B5EF4-FFF2-40B4-BE49-F238E27FC236}">
                <a16:creationId xmlns:a16="http://schemas.microsoft.com/office/drawing/2014/main" id="{4B11E6A0-2626-1797-EE0D-ADD979A9695A}"/>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58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7EA23-41CA-B5D2-287D-BF8A9499F8DD}"/>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pic>
        <p:nvPicPr>
          <p:cNvPr id="1026" name="Picture 2" descr="Fig. 1">
            <a:extLst>
              <a:ext uri="{FF2B5EF4-FFF2-40B4-BE49-F238E27FC236}">
                <a16:creationId xmlns:a16="http://schemas.microsoft.com/office/drawing/2014/main" id="{879465B3-E301-FE18-C43E-C08AA9DF7C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 r="51897"/>
          <a:stretch/>
        </p:blipFill>
        <p:spPr bwMode="auto">
          <a:xfrm>
            <a:off x="514539" y="856210"/>
            <a:ext cx="4655977" cy="54448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5DEBA2-A2E9-51AD-42DF-565250B1B1FA}"/>
              </a:ext>
            </a:extLst>
          </p:cNvPr>
          <p:cNvSpPr/>
          <p:nvPr/>
        </p:nvSpPr>
        <p:spPr>
          <a:xfrm>
            <a:off x="324196" y="889462"/>
            <a:ext cx="249382" cy="407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D14FAD-C790-D546-8457-73BC753F9481}"/>
              </a:ext>
            </a:extLst>
          </p:cNvPr>
          <p:cNvSpPr/>
          <p:nvPr/>
        </p:nvSpPr>
        <p:spPr>
          <a:xfrm>
            <a:off x="640080" y="914400"/>
            <a:ext cx="357447" cy="332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BC5ED4-A43F-C3EE-8CCF-9E0D6B977E42}"/>
              </a:ext>
            </a:extLst>
          </p:cNvPr>
          <p:cNvSpPr txBox="1"/>
          <p:nvPr/>
        </p:nvSpPr>
        <p:spPr>
          <a:xfrm>
            <a:off x="5837751" y="1204074"/>
            <a:ext cx="6240641" cy="4893647"/>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333333"/>
                </a:solidFill>
                <a:effectLst/>
                <a:latin typeface="-apple-system"/>
              </a:rPr>
              <a:t>ATP forms hydrogen bonds with hinge region </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P-Loop region has a </a:t>
            </a:r>
            <a:r>
              <a:rPr lang="en-US" sz="2400" b="0" i="0" dirty="0" err="1">
                <a:solidFill>
                  <a:srgbClr val="333333"/>
                </a:solidFill>
                <a:effectLst/>
                <a:latin typeface="-apple-system"/>
              </a:rPr>
              <a:t>GXGX</a:t>
            </a:r>
            <a:r>
              <a:rPr lang="en-US" sz="2400" b="0" i="1" dirty="0" err="1">
                <a:solidFill>
                  <a:srgbClr val="333333"/>
                </a:solidFill>
                <a:effectLst/>
                <a:latin typeface="-apple-system"/>
              </a:rPr>
              <a:t>φ</a:t>
            </a:r>
            <a:r>
              <a:rPr lang="en-US" sz="2400" b="0" i="0" dirty="0" err="1">
                <a:solidFill>
                  <a:srgbClr val="333333"/>
                </a:solidFill>
                <a:effectLst/>
                <a:latin typeface="-apple-system"/>
              </a:rPr>
              <a:t>G</a:t>
            </a:r>
            <a:r>
              <a:rPr lang="en-US" sz="2400" b="0" i="0" dirty="0">
                <a:solidFill>
                  <a:srgbClr val="333333"/>
                </a:solidFill>
                <a:effectLst/>
                <a:latin typeface="-apple-system"/>
              </a:rPr>
              <a:t> motif which coordinates the ATP phosphates </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 The β3-sheet contains a conserved VIAK motif that forms a salt bridge with ATP phosphate groups and the αC helix. </a:t>
            </a:r>
          </a:p>
          <a:p>
            <a:pPr marL="342900" indent="-342900">
              <a:buFont typeface="Arial" panose="020B0604020202020204" pitchFamily="34" charset="0"/>
              <a:buChar char="•"/>
            </a:pPr>
            <a:endParaRPr lang="en-US" sz="2400" b="0" i="0" dirty="0">
              <a:solidFill>
                <a:srgbClr val="333333"/>
              </a:solidFill>
              <a:effectLst/>
              <a:latin typeface="-apple-system"/>
            </a:endParaRPr>
          </a:p>
          <a:p>
            <a:pPr marL="342900" indent="-342900">
              <a:buFont typeface="Arial" panose="020B0604020202020204" pitchFamily="34" charset="0"/>
              <a:buChar char="•"/>
            </a:pPr>
            <a:r>
              <a:rPr lang="en-US" sz="2400" b="0" i="0" dirty="0">
                <a:solidFill>
                  <a:srgbClr val="333333"/>
                </a:solidFill>
                <a:effectLst/>
                <a:latin typeface="-apple-system"/>
              </a:rPr>
              <a:t>A DFG (Asp-</a:t>
            </a:r>
            <a:r>
              <a:rPr lang="en-US" sz="2400" b="0" i="0" dirty="0" err="1">
                <a:solidFill>
                  <a:srgbClr val="333333"/>
                </a:solidFill>
                <a:effectLst/>
                <a:latin typeface="-apple-system"/>
              </a:rPr>
              <a:t>Phe</a:t>
            </a:r>
            <a:r>
              <a:rPr lang="en-US" sz="2400" b="0" i="0" dirty="0">
                <a:solidFill>
                  <a:srgbClr val="333333"/>
                </a:solidFill>
                <a:effectLst/>
                <a:latin typeface="-apple-system"/>
              </a:rPr>
              <a:t>-</a:t>
            </a:r>
            <a:r>
              <a:rPr lang="en-US" sz="2400" b="0" i="0" dirty="0" err="1">
                <a:solidFill>
                  <a:srgbClr val="333333"/>
                </a:solidFill>
                <a:effectLst/>
                <a:latin typeface="-apple-system"/>
              </a:rPr>
              <a:t>Gly</a:t>
            </a:r>
            <a:r>
              <a:rPr lang="en-US" sz="2400" b="0" i="0" dirty="0">
                <a:solidFill>
                  <a:srgbClr val="333333"/>
                </a:solidFill>
                <a:effectLst/>
                <a:latin typeface="-apple-system"/>
              </a:rPr>
              <a:t>) motif marks the beginning of the activation loop. The conserved Asp interacts with Mg</a:t>
            </a:r>
            <a:r>
              <a:rPr lang="en-US" sz="2400" b="0" i="0" baseline="30000" dirty="0">
                <a:solidFill>
                  <a:srgbClr val="333333"/>
                </a:solidFill>
                <a:effectLst/>
                <a:latin typeface="-apple-system"/>
              </a:rPr>
              <a:t>2+</a:t>
            </a:r>
            <a:r>
              <a:rPr lang="en-US" sz="2400" b="0" i="0" dirty="0">
                <a:solidFill>
                  <a:srgbClr val="333333"/>
                </a:solidFill>
                <a:effectLst/>
                <a:latin typeface="-apple-system"/>
              </a:rPr>
              <a:t> itself coordinating to the ATP phosphates</a:t>
            </a:r>
            <a:endParaRPr 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72B4D51-57ED-84F8-C093-E20A8614EED1}"/>
              </a:ext>
            </a:extLst>
          </p:cNvPr>
          <p:cNvSpPr txBox="1"/>
          <p:nvPr/>
        </p:nvSpPr>
        <p:spPr>
          <a:xfrm>
            <a:off x="4023360" y="6560756"/>
            <a:ext cx="8152048"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Röhm</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et al</a:t>
            </a:r>
            <a:r>
              <a:rPr lang="en-US" sz="1200" dirty="0">
                <a:solidFill>
                  <a:schemeClr val="bg1"/>
                </a:solidFill>
                <a:latin typeface="Arial" panose="020B0604020202020204" pitchFamily="34" charset="0"/>
                <a:cs typeface="Arial" panose="020B0604020202020204" pitchFamily="34" charset="0"/>
              </a:rPr>
              <a:t>. Topics in Medicinal Chemistry Volume 36. </a:t>
            </a:r>
            <a:r>
              <a:rPr lang="en-US" sz="1200" i="1" dirty="0">
                <a:solidFill>
                  <a:schemeClr val="bg1"/>
                </a:solidFill>
                <a:latin typeface="Arial" panose="020B0604020202020204" pitchFamily="34" charset="0"/>
                <a:cs typeface="Arial" panose="020B0604020202020204" pitchFamily="34" charset="0"/>
              </a:rPr>
              <a:t>Function, Structure and Topology of Protein Kinases</a:t>
            </a:r>
            <a:r>
              <a:rPr lang="en-US" sz="1200" dirty="0">
                <a:solidFill>
                  <a:schemeClr val="bg1"/>
                </a:solidFill>
                <a:latin typeface="Arial" panose="020B0604020202020204" pitchFamily="34" charset="0"/>
                <a:cs typeface="Arial" panose="020B0604020202020204" pitchFamily="34" charset="0"/>
              </a:rPr>
              <a:t>. 2020</a:t>
            </a:r>
            <a:endParaRPr lang="en-US" sz="1200" i="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14EBFDC-0BE0-9693-7683-B42C0E8CF19E}"/>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Kinase Catalytic Domains: Molecular Detail</a:t>
            </a:r>
          </a:p>
        </p:txBody>
      </p:sp>
    </p:spTree>
    <p:extLst>
      <p:ext uri="{BB962C8B-B14F-4D97-AF65-F5344CB8AC3E}">
        <p14:creationId xmlns:p14="http://schemas.microsoft.com/office/powerpoint/2010/main" val="3153071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3F572A8-FD96-1F24-FFED-CC9463D7D66B}"/>
              </a:ext>
            </a:extLst>
          </p:cNvPr>
          <p:cNvSpPr/>
          <p:nvPr/>
        </p:nvSpPr>
        <p:spPr>
          <a:xfrm flipH="1">
            <a:off x="3766457" y="5421087"/>
            <a:ext cx="1066800" cy="740228"/>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Two: Glucose Isomerization to Fructose</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6D39842-354C-C1FD-632B-1DDCD0F5670D}"/>
              </a:ext>
            </a:extLst>
          </p:cNvPr>
          <p:cNvSpPr/>
          <p:nvPr/>
        </p:nvSpPr>
        <p:spPr>
          <a:xfrm>
            <a:off x="1880681" y="2373549"/>
            <a:ext cx="233464" cy="246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9328D5-8F75-39BA-9C1A-15D9DF9FDA3D}"/>
              </a:ext>
            </a:extLst>
          </p:cNvPr>
          <p:cNvSpPr/>
          <p:nvPr/>
        </p:nvSpPr>
        <p:spPr>
          <a:xfrm>
            <a:off x="1648326" y="3982453"/>
            <a:ext cx="372979" cy="312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8A97F8-C245-BD58-6469-0F76184FCB69}"/>
              </a:ext>
            </a:extLst>
          </p:cNvPr>
          <p:cNvSpPr/>
          <p:nvPr/>
        </p:nvSpPr>
        <p:spPr>
          <a:xfrm>
            <a:off x="3128211" y="1515979"/>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9B0423-F936-3A77-9E36-EEF2EA5486AD}"/>
              </a:ext>
            </a:extLst>
          </p:cNvPr>
          <p:cNvSpPr/>
          <p:nvPr/>
        </p:nvSpPr>
        <p:spPr>
          <a:xfrm>
            <a:off x="8827169" y="1524000"/>
            <a:ext cx="1495926"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2B90BB-83FF-3F74-47EB-80CA5016486A}"/>
              </a:ext>
            </a:extLst>
          </p:cNvPr>
          <p:cNvSpPr/>
          <p:nvPr/>
        </p:nvSpPr>
        <p:spPr>
          <a:xfrm>
            <a:off x="2787316" y="1343526"/>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EB1E71-FB78-3A29-33FF-47976CB87AFC}"/>
              </a:ext>
            </a:extLst>
          </p:cNvPr>
          <p:cNvSpPr/>
          <p:nvPr/>
        </p:nvSpPr>
        <p:spPr>
          <a:xfrm>
            <a:off x="8538411" y="1391653"/>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86DE56-F172-E2AB-DFE6-B850B802E325}"/>
              </a:ext>
            </a:extLst>
          </p:cNvPr>
          <p:cNvSpPr/>
          <p:nvPr/>
        </p:nvSpPr>
        <p:spPr>
          <a:xfrm>
            <a:off x="4580021" y="3437021"/>
            <a:ext cx="376989"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41AB25-1B16-D6E2-FE96-F9612AABAB7B}"/>
              </a:ext>
            </a:extLst>
          </p:cNvPr>
          <p:cNvSpPr/>
          <p:nvPr/>
        </p:nvSpPr>
        <p:spPr>
          <a:xfrm>
            <a:off x="7226969" y="3509211"/>
            <a:ext cx="557463"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D991406-1069-29E3-A3DF-A0F869E876BE}"/>
              </a:ext>
            </a:extLst>
          </p:cNvPr>
          <p:cNvGrpSpPr/>
          <p:nvPr/>
        </p:nvGrpSpPr>
        <p:grpSpPr>
          <a:xfrm>
            <a:off x="2288836" y="1106186"/>
            <a:ext cx="3560330" cy="3663540"/>
            <a:chOff x="108283" y="2494548"/>
            <a:chExt cx="2194315" cy="2257926"/>
          </a:xfrm>
        </p:grpSpPr>
        <p:pic>
          <p:nvPicPr>
            <p:cNvPr id="13" name="Picture 12">
              <a:extLst>
                <a:ext uri="{FF2B5EF4-FFF2-40B4-BE49-F238E27FC236}">
                  <a16:creationId xmlns:a16="http://schemas.microsoft.com/office/drawing/2014/main" id="{AE3D9C30-DD9C-171C-A6E9-FF65DBD0F17D}"/>
                </a:ext>
              </a:extLst>
            </p:cNvPr>
            <p:cNvPicPr>
              <a:picLocks noChangeAspect="1"/>
            </p:cNvPicPr>
            <p:nvPr/>
          </p:nvPicPr>
          <p:blipFill rotWithShape="1">
            <a:blip r:embed="rId2"/>
            <a:srcRect l="2971" r="71224" b="67076"/>
            <a:stretch/>
          </p:blipFill>
          <p:spPr>
            <a:xfrm>
              <a:off x="108283" y="2494548"/>
              <a:ext cx="2194315" cy="2257926"/>
            </a:xfrm>
            <a:prstGeom prst="rect">
              <a:avLst/>
            </a:prstGeom>
          </p:spPr>
        </p:pic>
        <p:sp>
          <p:nvSpPr>
            <p:cNvPr id="22" name="Rectangle: Rounded Corners 21">
              <a:extLst>
                <a:ext uri="{FF2B5EF4-FFF2-40B4-BE49-F238E27FC236}">
                  <a16:creationId xmlns:a16="http://schemas.microsoft.com/office/drawing/2014/main" id="{B43B9249-BEC2-CECA-56C5-BB216A0921DB}"/>
                </a:ext>
              </a:extLst>
            </p:cNvPr>
            <p:cNvSpPr/>
            <p:nvPr/>
          </p:nvSpPr>
          <p:spPr>
            <a:xfrm>
              <a:off x="1559387" y="3409129"/>
              <a:ext cx="701675" cy="946739"/>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41FE5D7-F36D-FE81-7AB9-C966AA601EA6}"/>
              </a:ext>
            </a:extLst>
          </p:cNvPr>
          <p:cNvGrpSpPr/>
          <p:nvPr/>
        </p:nvGrpSpPr>
        <p:grpSpPr>
          <a:xfrm>
            <a:off x="6080238" y="1113979"/>
            <a:ext cx="3872673" cy="3735119"/>
            <a:chOff x="9805180" y="2438400"/>
            <a:chExt cx="2386820" cy="2302042"/>
          </a:xfrm>
        </p:grpSpPr>
        <p:pic>
          <p:nvPicPr>
            <p:cNvPr id="12" name="Picture 11">
              <a:extLst>
                <a:ext uri="{FF2B5EF4-FFF2-40B4-BE49-F238E27FC236}">
                  <a16:creationId xmlns:a16="http://schemas.microsoft.com/office/drawing/2014/main" id="{AA3593EA-6736-4B41-0B44-53D006D657C0}"/>
                </a:ext>
              </a:extLst>
            </p:cNvPr>
            <p:cNvPicPr>
              <a:picLocks noChangeAspect="1"/>
            </p:cNvPicPr>
            <p:nvPr/>
          </p:nvPicPr>
          <p:blipFill rotWithShape="1">
            <a:blip r:embed="rId2"/>
            <a:srcRect l="70186" r="1745" b="66433"/>
            <a:stretch/>
          </p:blipFill>
          <p:spPr>
            <a:xfrm>
              <a:off x="9805180" y="2438400"/>
              <a:ext cx="2386820" cy="2302042"/>
            </a:xfrm>
            <a:prstGeom prst="rect">
              <a:avLst/>
            </a:prstGeom>
          </p:spPr>
        </p:pic>
        <p:sp>
          <p:nvSpPr>
            <p:cNvPr id="23" name="Rectangle: Rounded Corners 22">
              <a:extLst>
                <a:ext uri="{FF2B5EF4-FFF2-40B4-BE49-F238E27FC236}">
                  <a16:creationId xmlns:a16="http://schemas.microsoft.com/office/drawing/2014/main" id="{D0941354-F186-4D3E-6FD6-31D01CE7F963}"/>
                </a:ext>
              </a:extLst>
            </p:cNvPr>
            <p:cNvSpPr/>
            <p:nvPr/>
          </p:nvSpPr>
          <p:spPr>
            <a:xfrm>
              <a:off x="11221547" y="3108960"/>
              <a:ext cx="970453" cy="484908"/>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E137ED28-52CD-5F9C-8306-33DF75908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21" name="TextBox 20">
            <a:extLst>
              <a:ext uri="{FF2B5EF4-FFF2-40B4-BE49-F238E27FC236}">
                <a16:creationId xmlns:a16="http://schemas.microsoft.com/office/drawing/2014/main" id="{98F24D5C-365D-A382-4F26-FD09AE0B6ADC}"/>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526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500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Two: Mechanism</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6D39842-354C-C1FD-632B-1DDCD0F5670D}"/>
              </a:ext>
            </a:extLst>
          </p:cNvPr>
          <p:cNvSpPr/>
          <p:nvPr/>
        </p:nvSpPr>
        <p:spPr>
          <a:xfrm>
            <a:off x="1830806" y="2373549"/>
            <a:ext cx="233464" cy="246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9328D5-8F75-39BA-9C1A-15D9DF9FDA3D}"/>
              </a:ext>
            </a:extLst>
          </p:cNvPr>
          <p:cNvSpPr/>
          <p:nvPr/>
        </p:nvSpPr>
        <p:spPr>
          <a:xfrm>
            <a:off x="1598451" y="3982453"/>
            <a:ext cx="372979" cy="312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A5423C-9093-5ACF-17B8-98C55A5D208A}"/>
              </a:ext>
            </a:extLst>
          </p:cNvPr>
          <p:cNvPicPr>
            <a:picLocks noChangeAspect="1"/>
          </p:cNvPicPr>
          <p:nvPr/>
        </p:nvPicPr>
        <p:blipFill rotWithShape="1">
          <a:blip r:embed="rId3"/>
          <a:srcRect t="38597"/>
          <a:stretch/>
        </p:blipFill>
        <p:spPr>
          <a:xfrm>
            <a:off x="1830505" y="1696451"/>
            <a:ext cx="8503429" cy="4211053"/>
          </a:xfrm>
          <a:prstGeom prst="rect">
            <a:avLst/>
          </a:prstGeom>
        </p:spPr>
      </p:pic>
      <p:pic>
        <p:nvPicPr>
          <p:cNvPr id="12" name="Picture 11">
            <a:extLst>
              <a:ext uri="{FF2B5EF4-FFF2-40B4-BE49-F238E27FC236}">
                <a16:creationId xmlns:a16="http://schemas.microsoft.com/office/drawing/2014/main" id="{AA3593EA-6736-4B41-0B44-53D006D657C0}"/>
              </a:ext>
            </a:extLst>
          </p:cNvPr>
          <p:cNvPicPr>
            <a:picLocks noChangeAspect="1"/>
          </p:cNvPicPr>
          <p:nvPr/>
        </p:nvPicPr>
        <p:blipFill rotWithShape="1">
          <a:blip r:embed="rId3"/>
          <a:srcRect l="70186" r="1745" b="66433"/>
          <a:stretch/>
        </p:blipFill>
        <p:spPr>
          <a:xfrm>
            <a:off x="9744419" y="2438400"/>
            <a:ext cx="2386820" cy="2302042"/>
          </a:xfrm>
          <a:prstGeom prst="rect">
            <a:avLst/>
          </a:prstGeom>
        </p:spPr>
      </p:pic>
      <p:pic>
        <p:nvPicPr>
          <p:cNvPr id="13" name="Picture 12">
            <a:extLst>
              <a:ext uri="{FF2B5EF4-FFF2-40B4-BE49-F238E27FC236}">
                <a16:creationId xmlns:a16="http://schemas.microsoft.com/office/drawing/2014/main" id="{AE3D9C30-DD9C-171C-A6E9-FF65DBD0F17D}"/>
              </a:ext>
            </a:extLst>
          </p:cNvPr>
          <p:cNvPicPr>
            <a:picLocks noChangeAspect="1"/>
          </p:cNvPicPr>
          <p:nvPr/>
        </p:nvPicPr>
        <p:blipFill rotWithShape="1">
          <a:blip r:embed="rId3"/>
          <a:srcRect l="2971" r="71224" b="67076"/>
          <a:stretch/>
        </p:blipFill>
        <p:spPr>
          <a:xfrm>
            <a:off x="58408" y="2494548"/>
            <a:ext cx="2194315" cy="2257926"/>
          </a:xfrm>
          <a:prstGeom prst="rect">
            <a:avLst/>
          </a:prstGeom>
        </p:spPr>
      </p:pic>
      <p:sp>
        <p:nvSpPr>
          <p:cNvPr id="14" name="Rectangle 13">
            <a:extLst>
              <a:ext uri="{FF2B5EF4-FFF2-40B4-BE49-F238E27FC236}">
                <a16:creationId xmlns:a16="http://schemas.microsoft.com/office/drawing/2014/main" id="{B38A97F8-C245-BD58-6469-0F76184FCB69}"/>
              </a:ext>
            </a:extLst>
          </p:cNvPr>
          <p:cNvSpPr/>
          <p:nvPr/>
        </p:nvSpPr>
        <p:spPr>
          <a:xfrm>
            <a:off x="3078336" y="1515979"/>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9B0423-F936-3A77-9E36-EEF2EA5486AD}"/>
              </a:ext>
            </a:extLst>
          </p:cNvPr>
          <p:cNvSpPr/>
          <p:nvPr/>
        </p:nvSpPr>
        <p:spPr>
          <a:xfrm>
            <a:off x="8777294" y="1524000"/>
            <a:ext cx="1495926"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D2B90BB-83FF-3F74-47EB-80CA5016486A}"/>
              </a:ext>
            </a:extLst>
          </p:cNvPr>
          <p:cNvSpPr/>
          <p:nvPr/>
        </p:nvSpPr>
        <p:spPr>
          <a:xfrm>
            <a:off x="2737441" y="1343526"/>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EB1E71-FB78-3A29-33FF-47976CB87AFC}"/>
              </a:ext>
            </a:extLst>
          </p:cNvPr>
          <p:cNvSpPr/>
          <p:nvPr/>
        </p:nvSpPr>
        <p:spPr>
          <a:xfrm>
            <a:off x="8488536" y="1391653"/>
            <a:ext cx="1263315"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86DE56-F172-E2AB-DFE6-B850B802E325}"/>
              </a:ext>
            </a:extLst>
          </p:cNvPr>
          <p:cNvSpPr/>
          <p:nvPr/>
        </p:nvSpPr>
        <p:spPr>
          <a:xfrm>
            <a:off x="4530146" y="3437021"/>
            <a:ext cx="376989"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41AB25-1B16-D6E2-FE96-F9612AABAB7B}"/>
              </a:ext>
            </a:extLst>
          </p:cNvPr>
          <p:cNvSpPr/>
          <p:nvPr/>
        </p:nvSpPr>
        <p:spPr>
          <a:xfrm>
            <a:off x="7177094" y="3509211"/>
            <a:ext cx="557463" cy="469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43B9249-BEC2-CECA-56C5-BB216A0921DB}"/>
              </a:ext>
            </a:extLst>
          </p:cNvPr>
          <p:cNvSpPr/>
          <p:nvPr/>
        </p:nvSpPr>
        <p:spPr>
          <a:xfrm>
            <a:off x="1509512" y="3409129"/>
            <a:ext cx="701675" cy="946739"/>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D0941354-F186-4D3E-6FD6-31D01CE7F963}"/>
              </a:ext>
            </a:extLst>
          </p:cNvPr>
          <p:cNvSpPr/>
          <p:nvPr/>
        </p:nvSpPr>
        <p:spPr>
          <a:xfrm>
            <a:off x="11255829" y="3108960"/>
            <a:ext cx="908068" cy="484908"/>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5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685D29B-5C17-FC63-7BCF-A4CB617A467B}"/>
              </a:ext>
            </a:extLst>
          </p:cNvPr>
          <p:cNvSpPr/>
          <p:nvPr/>
        </p:nvSpPr>
        <p:spPr>
          <a:xfrm>
            <a:off x="4332515" y="5791201"/>
            <a:ext cx="1143000" cy="718456"/>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Three: PFK-1, the Second Investment</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CED062F7-1F56-6664-E52A-A0850C90B15D}"/>
              </a:ext>
            </a:extLst>
          </p:cNvPr>
          <p:cNvGrpSpPr/>
          <p:nvPr/>
        </p:nvGrpSpPr>
        <p:grpSpPr>
          <a:xfrm>
            <a:off x="432270" y="1416694"/>
            <a:ext cx="11538054" cy="3766458"/>
            <a:chOff x="199518" y="1699723"/>
            <a:chExt cx="11538054" cy="3766458"/>
          </a:xfrm>
        </p:grpSpPr>
        <p:grpSp>
          <p:nvGrpSpPr>
            <p:cNvPr id="16" name="Group 15">
              <a:extLst>
                <a:ext uri="{FF2B5EF4-FFF2-40B4-BE49-F238E27FC236}">
                  <a16:creationId xmlns:a16="http://schemas.microsoft.com/office/drawing/2014/main" id="{20494753-4ED5-F06F-EBC9-A37136A7A705}"/>
                </a:ext>
              </a:extLst>
            </p:cNvPr>
            <p:cNvGrpSpPr/>
            <p:nvPr/>
          </p:nvGrpSpPr>
          <p:grpSpPr>
            <a:xfrm>
              <a:off x="199518" y="1699723"/>
              <a:ext cx="11538054" cy="3766458"/>
              <a:chOff x="801100" y="1699723"/>
              <a:chExt cx="11538054" cy="3766458"/>
            </a:xfrm>
          </p:grpSpPr>
          <p:pic>
            <p:nvPicPr>
              <p:cNvPr id="8" name="Picture 7">
                <a:extLst>
                  <a:ext uri="{FF2B5EF4-FFF2-40B4-BE49-F238E27FC236}">
                    <a16:creationId xmlns:a16="http://schemas.microsoft.com/office/drawing/2014/main" id="{71AE9BFD-31FE-08BB-03E7-9F91FE61EB88}"/>
                  </a:ext>
                </a:extLst>
              </p:cNvPr>
              <p:cNvPicPr>
                <a:picLocks noChangeAspect="1"/>
              </p:cNvPicPr>
              <p:nvPr/>
            </p:nvPicPr>
            <p:blipFill>
              <a:blip r:embed="rId3"/>
              <a:stretch>
                <a:fillRect/>
              </a:stretch>
            </p:blipFill>
            <p:spPr>
              <a:xfrm>
                <a:off x="801100" y="1699723"/>
                <a:ext cx="7220958" cy="3410426"/>
              </a:xfrm>
              <a:prstGeom prst="rect">
                <a:avLst/>
              </a:prstGeom>
            </p:spPr>
          </p:pic>
          <p:pic>
            <p:nvPicPr>
              <p:cNvPr id="15" name="Picture 14">
                <a:extLst>
                  <a:ext uri="{FF2B5EF4-FFF2-40B4-BE49-F238E27FC236}">
                    <a16:creationId xmlns:a16="http://schemas.microsoft.com/office/drawing/2014/main" id="{758C10C1-2239-7508-0EB6-904ED373B050}"/>
                  </a:ext>
                </a:extLst>
              </p:cNvPr>
              <p:cNvPicPr>
                <a:picLocks noChangeAspect="1"/>
              </p:cNvPicPr>
              <p:nvPr/>
            </p:nvPicPr>
            <p:blipFill rotWithShape="1">
              <a:blip r:embed="rId4"/>
              <a:srcRect r="5434"/>
              <a:stretch/>
            </p:blipFill>
            <p:spPr>
              <a:xfrm>
                <a:off x="7924976" y="1741386"/>
                <a:ext cx="4414178" cy="3724795"/>
              </a:xfrm>
              <a:prstGeom prst="rect">
                <a:avLst/>
              </a:prstGeom>
            </p:spPr>
          </p:pic>
        </p:grpSp>
        <p:sp>
          <p:nvSpPr>
            <p:cNvPr id="17" name="Rectangle 16">
              <a:extLst>
                <a:ext uri="{FF2B5EF4-FFF2-40B4-BE49-F238E27FC236}">
                  <a16:creationId xmlns:a16="http://schemas.microsoft.com/office/drawing/2014/main" id="{2D1F871C-6FF4-3ED3-50A3-B0CB1B320761}"/>
                </a:ext>
              </a:extLst>
            </p:cNvPr>
            <p:cNvSpPr/>
            <p:nvPr/>
          </p:nvSpPr>
          <p:spPr>
            <a:xfrm>
              <a:off x="5113421" y="4908884"/>
              <a:ext cx="433137" cy="360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A24C4783-F2C9-992D-281F-01E650069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5" name="TextBox 4">
            <a:extLst>
              <a:ext uri="{FF2B5EF4-FFF2-40B4-BE49-F238E27FC236}">
                <a16:creationId xmlns:a16="http://schemas.microsoft.com/office/drawing/2014/main" id="{9FE4969E-3EBE-F30B-865E-66ED11251DB2}"/>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526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8245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PFK-1 Regulation</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ED7A88B-B511-F35C-8A00-B09A8B4B2905}"/>
              </a:ext>
            </a:extLst>
          </p:cNvPr>
          <p:cNvPicPr>
            <a:picLocks noChangeAspect="1"/>
          </p:cNvPicPr>
          <p:nvPr/>
        </p:nvPicPr>
        <p:blipFill>
          <a:blip r:embed="rId3"/>
          <a:stretch>
            <a:fillRect/>
          </a:stretch>
        </p:blipFill>
        <p:spPr>
          <a:xfrm>
            <a:off x="2590801" y="852079"/>
            <a:ext cx="6577117" cy="5581378"/>
          </a:xfrm>
          <a:prstGeom prst="rect">
            <a:avLst/>
          </a:prstGeom>
        </p:spPr>
      </p:pic>
      <p:sp>
        <p:nvSpPr>
          <p:cNvPr id="5" name="TextBox 4">
            <a:extLst>
              <a:ext uri="{FF2B5EF4-FFF2-40B4-BE49-F238E27FC236}">
                <a16:creationId xmlns:a16="http://schemas.microsoft.com/office/drawing/2014/main" id="{9188AD4E-790C-EEF7-DEEB-2F27D6A12F1E}"/>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923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AAF8BEF-1ACF-2B12-1D8D-C982CA4D3814}"/>
              </a:ext>
            </a:extLst>
          </p:cNvPr>
          <p:cNvSpPr/>
          <p:nvPr/>
        </p:nvSpPr>
        <p:spPr>
          <a:xfrm>
            <a:off x="4996543" y="5431971"/>
            <a:ext cx="1110343" cy="925286"/>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Four: The ‘</a:t>
            </a:r>
            <a:r>
              <a:rPr lang="en-US" sz="3600" b="1" i="1" dirty="0">
                <a:solidFill>
                  <a:schemeClr val="bg1"/>
                </a:solidFill>
                <a:latin typeface="Arial" panose="020B0604020202020204" pitchFamily="34" charset="0"/>
                <a:cs typeface="Arial" panose="020B0604020202020204" pitchFamily="34" charset="0"/>
              </a:rPr>
              <a:t>Lysis</a:t>
            </a:r>
            <a:r>
              <a:rPr lang="en-US" sz="3600" b="1" dirty="0">
                <a:solidFill>
                  <a:schemeClr val="bg1"/>
                </a:solidFill>
                <a:latin typeface="Arial" panose="020B0604020202020204" pitchFamily="34" charset="0"/>
                <a:cs typeface="Arial" panose="020B0604020202020204" pitchFamily="34" charset="0"/>
              </a:rPr>
              <a:t>’ of Glycolysis</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DD7DE397-3DF2-3260-9867-E5A6CBAE7D39}"/>
              </a:ext>
            </a:extLst>
          </p:cNvPr>
          <p:cNvGrpSpPr/>
          <p:nvPr/>
        </p:nvGrpSpPr>
        <p:grpSpPr>
          <a:xfrm>
            <a:off x="236208" y="1117664"/>
            <a:ext cx="11755327" cy="3830145"/>
            <a:chOff x="153084" y="1980450"/>
            <a:chExt cx="10116288" cy="3296110"/>
          </a:xfrm>
        </p:grpSpPr>
        <p:pic>
          <p:nvPicPr>
            <p:cNvPr id="4" name="Picture 3">
              <a:extLst>
                <a:ext uri="{FF2B5EF4-FFF2-40B4-BE49-F238E27FC236}">
                  <a16:creationId xmlns:a16="http://schemas.microsoft.com/office/drawing/2014/main" id="{622255AD-B0C8-C2BB-1D21-6BE69A6E5E50}"/>
                </a:ext>
              </a:extLst>
            </p:cNvPr>
            <p:cNvPicPr>
              <a:picLocks noChangeAspect="1"/>
            </p:cNvPicPr>
            <p:nvPr/>
          </p:nvPicPr>
          <p:blipFill>
            <a:blip r:embed="rId3"/>
            <a:stretch>
              <a:fillRect/>
            </a:stretch>
          </p:blipFill>
          <p:spPr>
            <a:xfrm>
              <a:off x="153084" y="1997167"/>
              <a:ext cx="3839111" cy="3229426"/>
            </a:xfrm>
            <a:prstGeom prst="rect">
              <a:avLst/>
            </a:prstGeom>
          </p:spPr>
        </p:pic>
        <p:pic>
          <p:nvPicPr>
            <p:cNvPr id="8" name="Picture 7">
              <a:extLst>
                <a:ext uri="{FF2B5EF4-FFF2-40B4-BE49-F238E27FC236}">
                  <a16:creationId xmlns:a16="http://schemas.microsoft.com/office/drawing/2014/main" id="{599C1CD9-3898-4809-D37B-049F11B8B383}"/>
                </a:ext>
              </a:extLst>
            </p:cNvPr>
            <p:cNvPicPr>
              <a:picLocks noChangeAspect="1"/>
            </p:cNvPicPr>
            <p:nvPr/>
          </p:nvPicPr>
          <p:blipFill>
            <a:blip r:embed="rId4"/>
            <a:stretch>
              <a:fillRect/>
            </a:stretch>
          </p:blipFill>
          <p:spPr>
            <a:xfrm>
              <a:off x="2982606" y="3276032"/>
              <a:ext cx="1505160" cy="704948"/>
            </a:xfrm>
            <a:prstGeom prst="rect">
              <a:avLst/>
            </a:prstGeom>
          </p:spPr>
        </p:pic>
        <p:pic>
          <p:nvPicPr>
            <p:cNvPr id="11" name="Picture 10">
              <a:extLst>
                <a:ext uri="{FF2B5EF4-FFF2-40B4-BE49-F238E27FC236}">
                  <a16:creationId xmlns:a16="http://schemas.microsoft.com/office/drawing/2014/main" id="{B6DAA518-34D8-A8C8-FAD3-37AF22E5AA8E}"/>
                </a:ext>
              </a:extLst>
            </p:cNvPr>
            <p:cNvPicPr>
              <a:picLocks noChangeAspect="1"/>
            </p:cNvPicPr>
            <p:nvPr/>
          </p:nvPicPr>
          <p:blipFill>
            <a:blip r:embed="rId5"/>
            <a:stretch>
              <a:fillRect/>
            </a:stretch>
          </p:blipFill>
          <p:spPr>
            <a:xfrm>
              <a:off x="4782206" y="1980450"/>
              <a:ext cx="5487166" cy="3296110"/>
            </a:xfrm>
            <a:prstGeom prst="rect">
              <a:avLst/>
            </a:prstGeom>
          </p:spPr>
        </p:pic>
      </p:grpSp>
      <p:cxnSp>
        <p:nvCxnSpPr>
          <p:cNvPr id="14" name="Straight Connector 13">
            <a:extLst>
              <a:ext uri="{FF2B5EF4-FFF2-40B4-BE49-F238E27FC236}">
                <a16:creationId xmlns:a16="http://schemas.microsoft.com/office/drawing/2014/main" id="{6F4A6701-5814-251D-DD71-07529242891D}"/>
              </a:ext>
            </a:extLst>
          </p:cNvPr>
          <p:cNvCxnSpPr>
            <a:cxnSpLocks/>
          </p:cNvCxnSpPr>
          <p:nvPr/>
        </p:nvCxnSpPr>
        <p:spPr>
          <a:xfrm flipH="1">
            <a:off x="2077356" y="2184654"/>
            <a:ext cx="282634" cy="43226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a:extLst>
              <a:ext uri="{FF2B5EF4-FFF2-40B4-BE49-F238E27FC236}">
                <a16:creationId xmlns:a16="http://schemas.microsoft.com/office/drawing/2014/main" id="{2B65C52A-D372-8267-A872-5D2DE2B017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9" name="TextBox 8">
            <a:extLst>
              <a:ext uri="{FF2B5EF4-FFF2-40B4-BE49-F238E27FC236}">
                <a16:creationId xmlns:a16="http://schemas.microsoft.com/office/drawing/2014/main" id="{7EF604CD-63BF-A8A2-872B-A483E10C72D1}"/>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527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565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Four: The ‘</a:t>
            </a:r>
            <a:r>
              <a:rPr lang="en-US" sz="3600" b="1" i="1" dirty="0">
                <a:solidFill>
                  <a:schemeClr val="bg1"/>
                </a:solidFill>
                <a:latin typeface="Arial" panose="020B0604020202020204" pitchFamily="34" charset="0"/>
                <a:cs typeface="Arial" panose="020B0604020202020204" pitchFamily="34" charset="0"/>
              </a:rPr>
              <a:t>Lysis</a:t>
            </a:r>
            <a:r>
              <a:rPr lang="en-US" sz="3600" b="1" dirty="0">
                <a:solidFill>
                  <a:schemeClr val="bg1"/>
                </a:solidFill>
                <a:latin typeface="Arial" panose="020B0604020202020204" pitchFamily="34" charset="0"/>
                <a:cs typeface="Arial" panose="020B0604020202020204" pitchFamily="34" charset="0"/>
              </a:rPr>
              <a:t>’ of Glycolysis</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DD7DE397-3DF2-3260-9867-E5A6CBAE7D39}"/>
              </a:ext>
            </a:extLst>
          </p:cNvPr>
          <p:cNvGrpSpPr/>
          <p:nvPr/>
        </p:nvGrpSpPr>
        <p:grpSpPr>
          <a:xfrm>
            <a:off x="236208" y="1629290"/>
            <a:ext cx="11755327" cy="3830145"/>
            <a:chOff x="153084" y="1980450"/>
            <a:chExt cx="10116288" cy="3296110"/>
          </a:xfrm>
        </p:grpSpPr>
        <p:pic>
          <p:nvPicPr>
            <p:cNvPr id="4" name="Picture 3">
              <a:extLst>
                <a:ext uri="{FF2B5EF4-FFF2-40B4-BE49-F238E27FC236}">
                  <a16:creationId xmlns:a16="http://schemas.microsoft.com/office/drawing/2014/main" id="{622255AD-B0C8-C2BB-1D21-6BE69A6E5E50}"/>
                </a:ext>
              </a:extLst>
            </p:cNvPr>
            <p:cNvPicPr>
              <a:picLocks noChangeAspect="1"/>
            </p:cNvPicPr>
            <p:nvPr/>
          </p:nvPicPr>
          <p:blipFill>
            <a:blip r:embed="rId3"/>
            <a:stretch>
              <a:fillRect/>
            </a:stretch>
          </p:blipFill>
          <p:spPr>
            <a:xfrm>
              <a:off x="153084" y="1997167"/>
              <a:ext cx="3839111" cy="3229426"/>
            </a:xfrm>
            <a:prstGeom prst="rect">
              <a:avLst/>
            </a:prstGeom>
          </p:spPr>
        </p:pic>
        <p:pic>
          <p:nvPicPr>
            <p:cNvPr id="8" name="Picture 7">
              <a:extLst>
                <a:ext uri="{FF2B5EF4-FFF2-40B4-BE49-F238E27FC236}">
                  <a16:creationId xmlns:a16="http://schemas.microsoft.com/office/drawing/2014/main" id="{599C1CD9-3898-4809-D37B-049F11B8B383}"/>
                </a:ext>
              </a:extLst>
            </p:cNvPr>
            <p:cNvPicPr>
              <a:picLocks noChangeAspect="1"/>
            </p:cNvPicPr>
            <p:nvPr/>
          </p:nvPicPr>
          <p:blipFill>
            <a:blip r:embed="rId4"/>
            <a:stretch>
              <a:fillRect/>
            </a:stretch>
          </p:blipFill>
          <p:spPr>
            <a:xfrm>
              <a:off x="2982606" y="3276032"/>
              <a:ext cx="1505160" cy="704948"/>
            </a:xfrm>
            <a:prstGeom prst="rect">
              <a:avLst/>
            </a:prstGeom>
          </p:spPr>
        </p:pic>
        <p:pic>
          <p:nvPicPr>
            <p:cNvPr id="11" name="Picture 10">
              <a:extLst>
                <a:ext uri="{FF2B5EF4-FFF2-40B4-BE49-F238E27FC236}">
                  <a16:creationId xmlns:a16="http://schemas.microsoft.com/office/drawing/2014/main" id="{B6DAA518-34D8-A8C8-FAD3-37AF22E5AA8E}"/>
                </a:ext>
              </a:extLst>
            </p:cNvPr>
            <p:cNvPicPr>
              <a:picLocks noChangeAspect="1"/>
            </p:cNvPicPr>
            <p:nvPr/>
          </p:nvPicPr>
          <p:blipFill>
            <a:blip r:embed="rId5"/>
            <a:stretch>
              <a:fillRect/>
            </a:stretch>
          </p:blipFill>
          <p:spPr>
            <a:xfrm>
              <a:off x="4782206" y="1980450"/>
              <a:ext cx="5487166" cy="3296110"/>
            </a:xfrm>
            <a:prstGeom prst="rect">
              <a:avLst/>
            </a:prstGeom>
          </p:spPr>
        </p:pic>
      </p:grpSp>
      <p:cxnSp>
        <p:nvCxnSpPr>
          <p:cNvPr id="14" name="Straight Connector 13">
            <a:extLst>
              <a:ext uri="{FF2B5EF4-FFF2-40B4-BE49-F238E27FC236}">
                <a16:creationId xmlns:a16="http://schemas.microsoft.com/office/drawing/2014/main" id="{6F4A6701-5814-251D-DD71-07529242891D}"/>
              </a:ext>
            </a:extLst>
          </p:cNvPr>
          <p:cNvCxnSpPr>
            <a:cxnSpLocks/>
          </p:cNvCxnSpPr>
          <p:nvPr/>
        </p:nvCxnSpPr>
        <p:spPr>
          <a:xfrm flipH="1">
            <a:off x="2044931" y="2709948"/>
            <a:ext cx="282634" cy="43226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Rectangle: Rounded Corners 2">
            <a:extLst>
              <a:ext uri="{FF2B5EF4-FFF2-40B4-BE49-F238E27FC236}">
                <a16:creationId xmlns:a16="http://schemas.microsoft.com/office/drawing/2014/main" id="{D95BE591-1C6C-8F3C-6485-B49020A186E1}"/>
              </a:ext>
            </a:extLst>
          </p:cNvPr>
          <p:cNvSpPr/>
          <p:nvPr/>
        </p:nvSpPr>
        <p:spPr>
          <a:xfrm>
            <a:off x="1596044" y="2876202"/>
            <a:ext cx="1845425" cy="2061557"/>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B52917E-68C4-FA6A-6C5F-0014572609AE}"/>
              </a:ext>
            </a:extLst>
          </p:cNvPr>
          <p:cNvSpPr/>
          <p:nvPr/>
        </p:nvSpPr>
        <p:spPr>
          <a:xfrm>
            <a:off x="2443944" y="1546167"/>
            <a:ext cx="2344187" cy="1330037"/>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04664DA-2480-D595-361D-A3E3659DB2CD}"/>
              </a:ext>
            </a:extLst>
          </p:cNvPr>
          <p:cNvSpPr/>
          <p:nvPr/>
        </p:nvSpPr>
        <p:spPr>
          <a:xfrm>
            <a:off x="135772" y="2912224"/>
            <a:ext cx="1460268" cy="2061557"/>
          </a:xfrm>
          <a:prstGeom prst="roundRect">
            <a:avLst>
              <a:gd name="adj" fmla="val 0"/>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9D1CBE9D-A66E-53DC-0BE7-723608EA7396}"/>
              </a:ext>
            </a:extLst>
          </p:cNvPr>
          <p:cNvSpPr/>
          <p:nvPr/>
        </p:nvSpPr>
        <p:spPr>
          <a:xfrm>
            <a:off x="133004" y="1546167"/>
            <a:ext cx="2310938" cy="1368837"/>
          </a:xfrm>
          <a:prstGeom prst="roundRect">
            <a:avLst>
              <a:gd name="adj" fmla="val 0"/>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C872EE6E-8C4D-FDE7-EA55-F662807991DC}"/>
              </a:ext>
            </a:extLst>
          </p:cNvPr>
          <p:cNvSpPr/>
          <p:nvPr/>
        </p:nvSpPr>
        <p:spPr>
          <a:xfrm>
            <a:off x="5586153" y="1691641"/>
            <a:ext cx="3208712" cy="3749040"/>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989B3AD-791D-0DAC-BEB3-C6437E01CE53}"/>
              </a:ext>
            </a:extLst>
          </p:cNvPr>
          <p:cNvSpPr/>
          <p:nvPr/>
        </p:nvSpPr>
        <p:spPr>
          <a:xfrm>
            <a:off x="9163393" y="1729047"/>
            <a:ext cx="2923309" cy="3709655"/>
          </a:xfrm>
          <a:prstGeom prst="roundRect">
            <a:avLst>
              <a:gd name="adj" fmla="val 0"/>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A38FAD-981A-961D-3EE6-E3416B0950FC}"/>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527</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922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Four: The Mechanism</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8D6F02D-1367-8510-7E0D-6485B66AB702}"/>
              </a:ext>
            </a:extLst>
          </p:cNvPr>
          <p:cNvPicPr>
            <a:picLocks noChangeAspect="1"/>
          </p:cNvPicPr>
          <p:nvPr/>
        </p:nvPicPr>
        <p:blipFill>
          <a:blip r:embed="rId3"/>
          <a:stretch>
            <a:fillRect/>
          </a:stretch>
        </p:blipFill>
        <p:spPr>
          <a:xfrm>
            <a:off x="0" y="1179034"/>
            <a:ext cx="12192000" cy="4499931"/>
          </a:xfrm>
          <a:prstGeom prst="rect">
            <a:avLst/>
          </a:prstGeom>
        </p:spPr>
      </p:pic>
      <p:sp>
        <p:nvSpPr>
          <p:cNvPr id="3" name="Rectangle 2">
            <a:extLst>
              <a:ext uri="{FF2B5EF4-FFF2-40B4-BE49-F238E27FC236}">
                <a16:creationId xmlns:a16="http://schemas.microsoft.com/office/drawing/2014/main" id="{40E71E2D-1A77-2093-4EF6-FF4BABB6F797}"/>
              </a:ext>
            </a:extLst>
          </p:cNvPr>
          <p:cNvSpPr/>
          <p:nvPr/>
        </p:nvSpPr>
        <p:spPr>
          <a:xfrm>
            <a:off x="1257300" y="990600"/>
            <a:ext cx="2057400"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98F7FA-6094-0D2A-BEB2-84E751078AB7}"/>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528 </a:t>
            </a:r>
            <a:endParaRPr lang="en-US" sz="1200" i="1" dirty="0">
              <a:solidFill>
                <a:schemeClr val="bg1"/>
              </a:solidFill>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76538E0-AF19-5925-B2C2-E45615B259F2}"/>
              </a:ext>
            </a:extLst>
          </p:cNvPr>
          <p:cNvSpPr/>
          <p:nvPr/>
        </p:nvSpPr>
        <p:spPr>
          <a:xfrm>
            <a:off x="9765373" y="3360420"/>
            <a:ext cx="1489367" cy="1240082"/>
          </a:xfrm>
          <a:prstGeom prst="roundRect">
            <a:avLst>
              <a:gd name="adj" fmla="val 0"/>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4D6B61-96A9-B0FE-BB09-230CA9FE13D7}"/>
              </a:ext>
            </a:extLst>
          </p:cNvPr>
          <p:cNvSpPr txBox="1"/>
          <p:nvPr/>
        </p:nvSpPr>
        <p:spPr>
          <a:xfrm>
            <a:off x="4597400" y="3759200"/>
            <a:ext cx="596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Arg</a:t>
            </a:r>
          </a:p>
        </p:txBody>
      </p:sp>
      <p:sp>
        <p:nvSpPr>
          <p:cNvPr id="9" name="TextBox 8">
            <a:extLst>
              <a:ext uri="{FF2B5EF4-FFF2-40B4-BE49-F238E27FC236}">
                <a16:creationId xmlns:a16="http://schemas.microsoft.com/office/drawing/2014/main" id="{9CE7F5EC-E263-CDCC-D8D7-E15C250E09C5}"/>
              </a:ext>
            </a:extLst>
          </p:cNvPr>
          <p:cNvSpPr txBox="1"/>
          <p:nvPr/>
        </p:nvSpPr>
        <p:spPr>
          <a:xfrm>
            <a:off x="2959100" y="2800350"/>
            <a:ext cx="596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Glu</a:t>
            </a:r>
          </a:p>
        </p:txBody>
      </p:sp>
      <p:sp>
        <p:nvSpPr>
          <p:cNvPr id="11" name="TextBox 10">
            <a:extLst>
              <a:ext uri="{FF2B5EF4-FFF2-40B4-BE49-F238E27FC236}">
                <a16:creationId xmlns:a16="http://schemas.microsoft.com/office/drawing/2014/main" id="{0C5E3FE2-454E-E294-CD15-4A8204A11E16}"/>
              </a:ext>
            </a:extLst>
          </p:cNvPr>
          <p:cNvSpPr txBox="1"/>
          <p:nvPr/>
        </p:nvSpPr>
        <p:spPr>
          <a:xfrm>
            <a:off x="11664950" y="3092450"/>
            <a:ext cx="596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Lys</a:t>
            </a:r>
          </a:p>
        </p:txBody>
      </p:sp>
    </p:spTree>
    <p:extLst>
      <p:ext uri="{BB962C8B-B14F-4D97-AF65-F5344CB8AC3E}">
        <p14:creationId xmlns:p14="http://schemas.microsoft.com/office/powerpoint/2010/main" val="160675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AF95AB0-ED95-BB48-CB90-A25B5010AB90}"/>
              </a:ext>
            </a:extLst>
          </p:cNvPr>
          <p:cNvGrpSpPr/>
          <p:nvPr/>
        </p:nvGrpSpPr>
        <p:grpSpPr>
          <a:xfrm>
            <a:off x="0" y="533400"/>
            <a:ext cx="12085320" cy="5598616"/>
            <a:chOff x="0" y="533400"/>
            <a:chExt cx="12085320" cy="5598616"/>
          </a:xfrm>
        </p:grpSpPr>
        <p:grpSp>
          <p:nvGrpSpPr>
            <p:cNvPr id="20" name="Group 19">
              <a:extLst>
                <a:ext uri="{FF2B5EF4-FFF2-40B4-BE49-F238E27FC236}">
                  <a16:creationId xmlns:a16="http://schemas.microsoft.com/office/drawing/2014/main" id="{05670202-EC7E-D8FC-7997-D1163E9CA3D3}"/>
                </a:ext>
              </a:extLst>
            </p:cNvPr>
            <p:cNvGrpSpPr/>
            <p:nvPr/>
          </p:nvGrpSpPr>
          <p:grpSpPr>
            <a:xfrm>
              <a:off x="0" y="533400"/>
              <a:ext cx="12085320" cy="5598616"/>
              <a:chOff x="0" y="800100"/>
              <a:chExt cx="12085320" cy="5598616"/>
            </a:xfrm>
          </p:grpSpPr>
          <p:pic>
            <p:nvPicPr>
              <p:cNvPr id="3" name="Picture 2">
                <a:extLst>
                  <a:ext uri="{FF2B5EF4-FFF2-40B4-BE49-F238E27FC236}">
                    <a16:creationId xmlns:a16="http://schemas.microsoft.com/office/drawing/2014/main" id="{0F801136-ED79-7F78-92E3-D6261D82D983}"/>
                  </a:ext>
                </a:extLst>
              </p:cNvPr>
              <p:cNvPicPr>
                <a:picLocks noChangeAspect="1"/>
              </p:cNvPicPr>
              <p:nvPr/>
            </p:nvPicPr>
            <p:blipFill rotWithShape="1">
              <a:blip r:embed="rId3"/>
              <a:srcRect l="70214" r="2599"/>
              <a:stretch/>
            </p:blipFill>
            <p:spPr>
              <a:xfrm>
                <a:off x="266700" y="1207245"/>
                <a:ext cx="3314700" cy="5000971"/>
              </a:xfrm>
              <a:prstGeom prst="rect">
                <a:avLst/>
              </a:prstGeom>
            </p:spPr>
          </p:pic>
          <p:pic>
            <p:nvPicPr>
              <p:cNvPr id="5" name="Picture 4">
                <a:extLst>
                  <a:ext uri="{FF2B5EF4-FFF2-40B4-BE49-F238E27FC236}">
                    <a16:creationId xmlns:a16="http://schemas.microsoft.com/office/drawing/2014/main" id="{80101A08-95FC-ADF6-7CC7-B2946EADAAF8}"/>
                  </a:ext>
                </a:extLst>
              </p:cNvPr>
              <p:cNvPicPr>
                <a:picLocks noChangeAspect="1"/>
              </p:cNvPicPr>
              <p:nvPr/>
            </p:nvPicPr>
            <p:blipFill rotWithShape="1">
              <a:blip r:embed="rId3"/>
              <a:srcRect l="40683" r="31505"/>
              <a:stretch/>
            </p:blipFill>
            <p:spPr>
              <a:xfrm>
                <a:off x="4038600" y="1207245"/>
                <a:ext cx="3390900" cy="5000971"/>
              </a:xfrm>
              <a:prstGeom prst="rect">
                <a:avLst/>
              </a:prstGeom>
            </p:spPr>
          </p:pic>
          <p:pic>
            <p:nvPicPr>
              <p:cNvPr id="8" name="Picture 7">
                <a:extLst>
                  <a:ext uri="{FF2B5EF4-FFF2-40B4-BE49-F238E27FC236}">
                    <a16:creationId xmlns:a16="http://schemas.microsoft.com/office/drawing/2014/main" id="{4B23AF9C-6F78-A46B-F053-D353ED5406BE}"/>
                  </a:ext>
                </a:extLst>
              </p:cNvPr>
              <p:cNvPicPr>
                <a:picLocks noChangeAspect="1"/>
              </p:cNvPicPr>
              <p:nvPr/>
            </p:nvPicPr>
            <p:blipFill rotWithShape="1">
              <a:blip r:embed="rId3"/>
              <a:srcRect r="72130"/>
              <a:stretch/>
            </p:blipFill>
            <p:spPr>
              <a:xfrm>
                <a:off x="8660732" y="1226295"/>
                <a:ext cx="3397918" cy="5000971"/>
              </a:xfrm>
              <a:prstGeom prst="rect">
                <a:avLst/>
              </a:prstGeom>
            </p:spPr>
          </p:pic>
          <p:pic>
            <p:nvPicPr>
              <p:cNvPr id="11" name="Picture 10">
                <a:extLst>
                  <a:ext uri="{FF2B5EF4-FFF2-40B4-BE49-F238E27FC236}">
                    <a16:creationId xmlns:a16="http://schemas.microsoft.com/office/drawing/2014/main" id="{9D571D36-E959-0069-C8BA-28775A05C945}"/>
                  </a:ext>
                </a:extLst>
              </p:cNvPr>
              <p:cNvPicPr>
                <a:picLocks noChangeAspect="1"/>
              </p:cNvPicPr>
              <p:nvPr/>
            </p:nvPicPr>
            <p:blipFill rotWithShape="1">
              <a:blip r:embed="rId3"/>
              <a:srcRect l="66620" r="27911"/>
              <a:stretch/>
            </p:blipFill>
            <p:spPr>
              <a:xfrm>
                <a:off x="3543300" y="1397745"/>
                <a:ext cx="666750" cy="5000971"/>
              </a:xfrm>
              <a:prstGeom prst="rect">
                <a:avLst/>
              </a:prstGeom>
            </p:spPr>
          </p:pic>
          <p:sp>
            <p:nvSpPr>
              <p:cNvPr id="13" name="Rectangle: Rounded Corners 12">
                <a:extLst>
                  <a:ext uri="{FF2B5EF4-FFF2-40B4-BE49-F238E27FC236}">
                    <a16:creationId xmlns:a16="http://schemas.microsoft.com/office/drawing/2014/main" id="{38F2DF8F-8FB7-F93C-718C-7F144AC842B7}"/>
                  </a:ext>
                </a:extLst>
              </p:cNvPr>
              <p:cNvSpPr/>
              <p:nvPr/>
            </p:nvSpPr>
            <p:spPr>
              <a:xfrm>
                <a:off x="11513820" y="800100"/>
                <a:ext cx="57150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5DBD87B-6B60-24F6-19D3-6313E9D278C5}"/>
                  </a:ext>
                </a:extLst>
              </p:cNvPr>
              <p:cNvSpPr/>
              <p:nvPr/>
            </p:nvSpPr>
            <p:spPr>
              <a:xfrm>
                <a:off x="3638550" y="3676650"/>
                <a:ext cx="628650" cy="18859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0DF4C53-D069-4E7C-323D-02C7DA86E406}"/>
                  </a:ext>
                </a:extLst>
              </p:cNvPr>
              <p:cNvSpPr/>
              <p:nvPr/>
            </p:nvSpPr>
            <p:spPr>
              <a:xfrm>
                <a:off x="0" y="2381250"/>
                <a:ext cx="57150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6E0E0AB-4FD6-925F-2DFC-D632F3D1C564}"/>
                  </a:ext>
                </a:extLst>
              </p:cNvPr>
              <p:cNvSpPr/>
              <p:nvPr/>
            </p:nvSpPr>
            <p:spPr>
              <a:xfrm>
                <a:off x="0" y="2781300"/>
                <a:ext cx="32385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EEF1C56-65B5-7A1E-A1EC-4FB2854B5B26}"/>
                  </a:ext>
                </a:extLst>
              </p:cNvPr>
              <p:cNvSpPr/>
              <p:nvPr/>
            </p:nvSpPr>
            <p:spPr>
              <a:xfrm>
                <a:off x="3695700" y="2381250"/>
                <a:ext cx="57150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6784E77-6594-785D-558E-6B7ED6D27641}"/>
                  </a:ext>
                </a:extLst>
              </p:cNvPr>
              <p:cNvSpPr/>
              <p:nvPr/>
            </p:nvSpPr>
            <p:spPr>
              <a:xfrm>
                <a:off x="7143750" y="2876550"/>
                <a:ext cx="57150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765AD1D-3B9F-CD51-C165-9FF49F74966F}"/>
                  </a:ext>
                </a:extLst>
              </p:cNvPr>
              <p:cNvPicPr>
                <a:picLocks noChangeAspect="1"/>
              </p:cNvPicPr>
              <p:nvPr/>
            </p:nvPicPr>
            <p:blipFill rotWithShape="1">
              <a:blip r:embed="rId3"/>
              <a:srcRect l="28964" r="57286"/>
              <a:stretch/>
            </p:blipFill>
            <p:spPr>
              <a:xfrm>
                <a:off x="7162800" y="1397745"/>
                <a:ext cx="1676400" cy="5000971"/>
              </a:xfrm>
              <a:prstGeom prst="rect">
                <a:avLst/>
              </a:prstGeom>
            </p:spPr>
          </p:pic>
          <p:sp>
            <p:nvSpPr>
              <p:cNvPr id="12" name="Rectangle: Rounded Corners 11">
                <a:extLst>
                  <a:ext uri="{FF2B5EF4-FFF2-40B4-BE49-F238E27FC236}">
                    <a16:creationId xmlns:a16="http://schemas.microsoft.com/office/drawing/2014/main" id="{64F680B2-C925-4657-64E1-21BFC259E6B2}"/>
                  </a:ext>
                </a:extLst>
              </p:cNvPr>
              <p:cNvSpPr/>
              <p:nvPr/>
            </p:nvSpPr>
            <p:spPr>
              <a:xfrm>
                <a:off x="133350" y="958850"/>
                <a:ext cx="9715500" cy="10858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95FCF5C3-4F0C-7850-C752-88EC1AEDE06D}"/>
                  </a:ext>
                </a:extLst>
              </p:cNvPr>
              <p:cNvSpPr/>
              <p:nvPr/>
            </p:nvSpPr>
            <p:spPr>
              <a:xfrm>
                <a:off x="7715250" y="3695700"/>
                <a:ext cx="457200" cy="3619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4E826359-A3F8-7267-0335-28E2C753B91B}"/>
                </a:ext>
              </a:extLst>
            </p:cNvPr>
            <p:cNvPicPr>
              <a:picLocks noChangeAspect="1"/>
            </p:cNvPicPr>
            <p:nvPr/>
          </p:nvPicPr>
          <p:blipFill rotWithShape="1">
            <a:blip r:embed="rId3"/>
            <a:srcRect l="28964" t="12810" r="57286" b="57478"/>
            <a:stretch/>
          </p:blipFill>
          <p:spPr>
            <a:xfrm flipH="1">
              <a:off x="7200900" y="1771649"/>
              <a:ext cx="1676400" cy="1485900"/>
            </a:xfrm>
            <a:prstGeom prst="rect">
              <a:avLst/>
            </a:prstGeom>
          </p:spPr>
        </p:pic>
        <p:pic>
          <p:nvPicPr>
            <p:cNvPr id="22" name="Picture 21">
              <a:extLst>
                <a:ext uri="{FF2B5EF4-FFF2-40B4-BE49-F238E27FC236}">
                  <a16:creationId xmlns:a16="http://schemas.microsoft.com/office/drawing/2014/main" id="{FB427C9B-2348-B637-734F-2D4F6891AFEB}"/>
                </a:ext>
              </a:extLst>
            </p:cNvPr>
            <p:cNvPicPr>
              <a:picLocks noChangeAspect="1"/>
            </p:cNvPicPr>
            <p:nvPr/>
          </p:nvPicPr>
          <p:blipFill rotWithShape="1">
            <a:blip r:embed="rId3"/>
            <a:srcRect l="33547" t="17254" r="60203" b="70557"/>
            <a:stretch/>
          </p:blipFill>
          <p:spPr>
            <a:xfrm>
              <a:off x="7569200" y="1968499"/>
              <a:ext cx="762000" cy="609600"/>
            </a:xfrm>
            <a:prstGeom prst="rect">
              <a:avLst/>
            </a:prstGeom>
          </p:spPr>
        </p:pic>
        <p:pic>
          <p:nvPicPr>
            <p:cNvPr id="23" name="Picture 22">
              <a:extLst>
                <a:ext uri="{FF2B5EF4-FFF2-40B4-BE49-F238E27FC236}">
                  <a16:creationId xmlns:a16="http://schemas.microsoft.com/office/drawing/2014/main" id="{A4F29608-20CA-91EB-FE6B-D3486A5B8C72}"/>
                </a:ext>
              </a:extLst>
            </p:cNvPr>
            <p:cNvPicPr>
              <a:picLocks noChangeAspect="1"/>
            </p:cNvPicPr>
            <p:nvPr/>
          </p:nvPicPr>
          <p:blipFill rotWithShape="1">
            <a:blip r:embed="rId3"/>
            <a:srcRect l="37194" t="34014" r="57286" b="59129"/>
            <a:stretch/>
          </p:blipFill>
          <p:spPr>
            <a:xfrm>
              <a:off x="7366000" y="2794000"/>
              <a:ext cx="673100" cy="342900"/>
            </a:xfrm>
            <a:prstGeom prst="rect">
              <a:avLst/>
            </a:prstGeom>
          </p:spPr>
        </p:pic>
      </p:gr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Four: The Mechanism</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1D1FB70-8F19-97D2-67F3-91050BC4D7B4}"/>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528 </a:t>
            </a:r>
            <a:endParaRPr lang="en-US" sz="1200" i="1" dirty="0">
              <a:solidFill>
                <a:schemeClr val="bg1"/>
              </a:solidFill>
              <a:latin typeface="Arial" panose="020B0604020202020204" pitchFamily="34" charset="0"/>
              <a:cs typeface="Arial" panose="020B0604020202020204" pitchFamily="34" charset="0"/>
            </a:endParaRPr>
          </a:p>
        </p:txBody>
      </p:sp>
      <p:sp>
        <p:nvSpPr>
          <p:cNvPr id="26" name="Rectangle: Rounded Corners 25">
            <a:extLst>
              <a:ext uri="{FF2B5EF4-FFF2-40B4-BE49-F238E27FC236}">
                <a16:creationId xmlns:a16="http://schemas.microsoft.com/office/drawing/2014/main" id="{53CCAA63-F568-3384-38B0-EEFC3ADE269B}"/>
              </a:ext>
            </a:extLst>
          </p:cNvPr>
          <p:cNvSpPr/>
          <p:nvPr/>
        </p:nvSpPr>
        <p:spPr>
          <a:xfrm>
            <a:off x="5303520" y="2133599"/>
            <a:ext cx="929640" cy="1714501"/>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C08C5683-6A6D-81EF-FDED-98075A1477C6}"/>
              </a:ext>
            </a:extLst>
          </p:cNvPr>
          <p:cNvSpPr/>
          <p:nvPr/>
        </p:nvSpPr>
        <p:spPr>
          <a:xfrm>
            <a:off x="6233160" y="2133599"/>
            <a:ext cx="525780" cy="551815"/>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A255DF25-8E5A-160F-C725-C1CA208F2C89}"/>
              </a:ext>
            </a:extLst>
          </p:cNvPr>
          <p:cNvSpPr/>
          <p:nvPr/>
        </p:nvSpPr>
        <p:spPr>
          <a:xfrm>
            <a:off x="4780068" y="2968624"/>
            <a:ext cx="525780" cy="551815"/>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1063984-8426-8841-4A9E-8D4506E4D753}"/>
              </a:ext>
            </a:extLst>
          </p:cNvPr>
          <p:cNvSpPr txBox="1"/>
          <p:nvPr/>
        </p:nvSpPr>
        <p:spPr>
          <a:xfrm>
            <a:off x="-6350" y="3784600"/>
            <a:ext cx="5969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Arg</a:t>
            </a:r>
          </a:p>
        </p:txBody>
      </p:sp>
    </p:spTree>
    <p:extLst>
      <p:ext uri="{BB962C8B-B14F-4D97-AF65-F5344CB8AC3E}">
        <p14:creationId xmlns:p14="http://schemas.microsoft.com/office/powerpoint/2010/main" val="782975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5EA768-F425-8D30-6395-A9A7862F85E4}"/>
              </a:ext>
            </a:extLst>
          </p:cNvPr>
          <p:cNvSpPr txBox="1"/>
          <p:nvPr/>
        </p:nvSpPr>
        <p:spPr>
          <a:xfrm>
            <a:off x="268224" y="895414"/>
            <a:ext cx="11161776" cy="4832092"/>
          </a:xfrm>
          <a:prstGeom prst="rect">
            <a:avLst/>
          </a:prstGeom>
          <a:noFill/>
        </p:spPr>
        <p:txBody>
          <a:bodyPr wrap="square">
            <a:spAutoFit/>
          </a:bodyPr>
          <a:lstStyle/>
          <a:p>
            <a:r>
              <a:rPr lang="en-US" sz="2800" b="1" u="sng" dirty="0">
                <a:latin typeface="Arial" panose="020B0604020202020204" pitchFamily="34" charset="0"/>
                <a:cs typeface="Arial" panose="020B0604020202020204" pitchFamily="34" charset="0"/>
              </a:rPr>
              <a:t>Today We Will Learn How to:</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Summarize the key steps in the glycolysis metabolic pathway</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Recall the structural features, function, and general biochemical reaction of kinases</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Recognize enzymes associated to this pathway</a:t>
            </a:r>
          </a:p>
          <a:p>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Articulate the mechanism of action of several enzymes in the glycolysis metabolic pathway</a:t>
            </a:r>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752D9CBF-945C-3F51-4C84-E1CF6A605694}"/>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Learning Objectives:</a:t>
            </a:r>
          </a:p>
        </p:txBody>
      </p:sp>
    </p:spTree>
    <p:extLst>
      <p:ext uri="{BB962C8B-B14F-4D97-AF65-F5344CB8AC3E}">
        <p14:creationId xmlns:p14="http://schemas.microsoft.com/office/powerpoint/2010/main" val="1425549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C3129F-E1A8-C521-36D2-D5677FD9ACE2}"/>
              </a:ext>
            </a:extLst>
          </p:cNvPr>
          <p:cNvSpPr/>
          <p:nvPr/>
        </p:nvSpPr>
        <p:spPr>
          <a:xfrm>
            <a:off x="5649687" y="5453742"/>
            <a:ext cx="457200" cy="1034143"/>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Five: Three Carbon Isomerization</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DBC2EE-9FAB-3A2F-78E3-6F33739316A6}"/>
              </a:ext>
            </a:extLst>
          </p:cNvPr>
          <p:cNvPicPr>
            <a:picLocks noChangeAspect="1"/>
          </p:cNvPicPr>
          <p:nvPr/>
        </p:nvPicPr>
        <p:blipFill>
          <a:blip r:embed="rId3"/>
          <a:stretch>
            <a:fillRect/>
          </a:stretch>
        </p:blipFill>
        <p:spPr>
          <a:xfrm>
            <a:off x="1263534" y="854905"/>
            <a:ext cx="10054190" cy="4283013"/>
          </a:xfrm>
          <a:prstGeom prst="rect">
            <a:avLst/>
          </a:prstGeom>
        </p:spPr>
      </p:pic>
      <p:pic>
        <p:nvPicPr>
          <p:cNvPr id="3" name="Picture 2">
            <a:extLst>
              <a:ext uri="{FF2B5EF4-FFF2-40B4-BE49-F238E27FC236}">
                <a16:creationId xmlns:a16="http://schemas.microsoft.com/office/drawing/2014/main" id="{26FF7DF1-87EA-6917-3DEA-F610CC176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8" name="TextBox 7">
            <a:extLst>
              <a:ext uri="{FF2B5EF4-FFF2-40B4-BE49-F238E27FC236}">
                <a16:creationId xmlns:a16="http://schemas.microsoft.com/office/drawing/2014/main" id="{C98A8C89-E174-4CFF-E0FA-22B1D4AB082D}"/>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528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794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D73B16-D9EB-762F-343E-4C8CCFA560D6}"/>
              </a:ext>
            </a:extLst>
          </p:cNvPr>
          <p:cNvSpPr/>
          <p:nvPr/>
        </p:nvSpPr>
        <p:spPr>
          <a:xfrm>
            <a:off x="203157" y="2612571"/>
            <a:ext cx="5881957" cy="1937658"/>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23ECE127-87B2-F1C2-D74C-FE29F409E595}"/>
              </a:ext>
            </a:extLst>
          </p:cNvPr>
          <p:cNvSpPr/>
          <p:nvPr/>
        </p:nvSpPr>
        <p:spPr>
          <a:xfrm>
            <a:off x="5265008" y="2623456"/>
            <a:ext cx="6839905" cy="1937658"/>
          </a:xfrm>
          <a:prstGeom prst="roundRect">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Glycolysis: Setup and Payoff</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309471-D9D4-8B59-C57E-8D39D45DDA8B}"/>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2B9515A-426D-8C98-F721-5A835A3CB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2514599"/>
            <a:ext cx="12344411" cy="2016254"/>
          </a:xfrm>
          <a:prstGeom prst="rect">
            <a:avLst/>
          </a:prstGeom>
        </p:spPr>
      </p:pic>
      <p:sp>
        <p:nvSpPr>
          <p:cNvPr id="9" name="TextBox 8">
            <a:extLst>
              <a:ext uri="{FF2B5EF4-FFF2-40B4-BE49-F238E27FC236}">
                <a16:creationId xmlns:a16="http://schemas.microsoft.com/office/drawing/2014/main" id="{9008CDBF-E375-8722-F1C9-874A8E9A8127}"/>
              </a:ext>
            </a:extLst>
          </p:cNvPr>
          <p:cNvSpPr txBox="1"/>
          <p:nvPr/>
        </p:nvSpPr>
        <p:spPr>
          <a:xfrm>
            <a:off x="555171" y="2100943"/>
            <a:ext cx="4713515" cy="523220"/>
          </a:xfrm>
          <a:prstGeom prst="rect">
            <a:avLst/>
          </a:prstGeom>
          <a:noFill/>
        </p:spPr>
        <p:txBody>
          <a:bodyPr wrap="square" rtlCol="0">
            <a:spAutoFit/>
          </a:bodyPr>
          <a:lstStyle/>
          <a:p>
            <a:pPr algn="ctr"/>
            <a:r>
              <a:rPr lang="en-US" sz="2800" dirty="0"/>
              <a:t>Preparatory Phase of Glycolysis</a:t>
            </a:r>
          </a:p>
        </p:txBody>
      </p:sp>
      <p:sp>
        <p:nvSpPr>
          <p:cNvPr id="11" name="TextBox 10">
            <a:extLst>
              <a:ext uri="{FF2B5EF4-FFF2-40B4-BE49-F238E27FC236}">
                <a16:creationId xmlns:a16="http://schemas.microsoft.com/office/drawing/2014/main" id="{E2C67A52-27D0-1CA7-9494-C6329A17E127}"/>
              </a:ext>
            </a:extLst>
          </p:cNvPr>
          <p:cNvSpPr txBox="1"/>
          <p:nvPr/>
        </p:nvSpPr>
        <p:spPr>
          <a:xfrm>
            <a:off x="6085114" y="2100943"/>
            <a:ext cx="5627915" cy="523220"/>
          </a:xfrm>
          <a:prstGeom prst="rect">
            <a:avLst/>
          </a:prstGeom>
          <a:noFill/>
        </p:spPr>
        <p:txBody>
          <a:bodyPr wrap="square" rtlCol="0">
            <a:spAutoFit/>
          </a:bodyPr>
          <a:lstStyle/>
          <a:p>
            <a:pPr algn="ctr"/>
            <a:r>
              <a:rPr lang="en-US" sz="2800" dirty="0"/>
              <a:t>Payoff Phase of Glycolysis</a:t>
            </a:r>
          </a:p>
        </p:txBody>
      </p:sp>
    </p:spTree>
    <p:extLst>
      <p:ext uri="{BB962C8B-B14F-4D97-AF65-F5344CB8AC3E}">
        <p14:creationId xmlns:p14="http://schemas.microsoft.com/office/powerpoint/2010/main" val="706426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8AA7F55-55F4-E41B-A32C-E77F19438D8D}"/>
              </a:ext>
            </a:extLst>
          </p:cNvPr>
          <p:cNvSpPr/>
          <p:nvPr/>
        </p:nvSpPr>
        <p:spPr>
          <a:xfrm>
            <a:off x="5638800" y="5562599"/>
            <a:ext cx="1132114" cy="827315"/>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Six: Oxidation by Inorganic Phosphate</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177C32EE-382A-255A-4E4F-4F0D45FE42A3}"/>
              </a:ext>
            </a:extLst>
          </p:cNvPr>
          <p:cNvGrpSpPr/>
          <p:nvPr/>
        </p:nvGrpSpPr>
        <p:grpSpPr>
          <a:xfrm>
            <a:off x="186622" y="1243266"/>
            <a:ext cx="11833926" cy="3476113"/>
            <a:chOff x="-812001" y="1660358"/>
            <a:chExt cx="12448319" cy="3656586"/>
          </a:xfrm>
        </p:grpSpPr>
        <p:pic>
          <p:nvPicPr>
            <p:cNvPr id="4" name="Picture 3">
              <a:extLst>
                <a:ext uri="{FF2B5EF4-FFF2-40B4-BE49-F238E27FC236}">
                  <a16:creationId xmlns:a16="http://schemas.microsoft.com/office/drawing/2014/main" id="{69019BDF-9034-522D-12EC-99E3D006DB96}"/>
                </a:ext>
              </a:extLst>
            </p:cNvPr>
            <p:cNvPicPr>
              <a:picLocks noChangeAspect="1"/>
            </p:cNvPicPr>
            <p:nvPr/>
          </p:nvPicPr>
          <p:blipFill>
            <a:blip r:embed="rId3"/>
            <a:stretch>
              <a:fillRect/>
            </a:stretch>
          </p:blipFill>
          <p:spPr>
            <a:xfrm>
              <a:off x="-812001" y="1877939"/>
              <a:ext cx="8907118" cy="3439005"/>
            </a:xfrm>
            <a:prstGeom prst="rect">
              <a:avLst/>
            </a:prstGeom>
          </p:spPr>
        </p:pic>
        <p:pic>
          <p:nvPicPr>
            <p:cNvPr id="9" name="Picture 8">
              <a:extLst>
                <a:ext uri="{FF2B5EF4-FFF2-40B4-BE49-F238E27FC236}">
                  <a16:creationId xmlns:a16="http://schemas.microsoft.com/office/drawing/2014/main" id="{6987B83E-5E27-4184-E82E-5A7A2FBF96A5}"/>
                </a:ext>
              </a:extLst>
            </p:cNvPr>
            <p:cNvPicPr>
              <a:picLocks noChangeAspect="1"/>
            </p:cNvPicPr>
            <p:nvPr/>
          </p:nvPicPr>
          <p:blipFill rotWithShape="1">
            <a:blip r:embed="rId4"/>
            <a:srcRect l="10217" t="5462"/>
            <a:stretch/>
          </p:blipFill>
          <p:spPr>
            <a:xfrm>
              <a:off x="8061157" y="1660358"/>
              <a:ext cx="3575161" cy="3575397"/>
            </a:xfrm>
            <a:prstGeom prst="rect">
              <a:avLst/>
            </a:prstGeom>
          </p:spPr>
        </p:pic>
      </p:grpSp>
      <p:pic>
        <p:nvPicPr>
          <p:cNvPr id="12" name="Picture 11">
            <a:extLst>
              <a:ext uri="{FF2B5EF4-FFF2-40B4-BE49-F238E27FC236}">
                <a16:creationId xmlns:a16="http://schemas.microsoft.com/office/drawing/2014/main" id="{C63986A8-E91B-5DA0-F310-0203F4EDC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14" name="TextBox 13">
            <a:extLst>
              <a:ext uri="{FF2B5EF4-FFF2-40B4-BE49-F238E27FC236}">
                <a16:creationId xmlns:a16="http://schemas.microsoft.com/office/drawing/2014/main" id="{0A6A27C0-C31F-C3AA-AE88-164146EAC6DB}"/>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528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743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C933730-373E-3538-6C77-7FDAACAD268F}"/>
              </a:ext>
            </a:extLst>
          </p:cNvPr>
          <p:cNvSpPr/>
          <p:nvPr/>
        </p:nvSpPr>
        <p:spPr>
          <a:xfrm>
            <a:off x="6248399" y="5791201"/>
            <a:ext cx="1110343" cy="718456"/>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Seven: The First Payoff of ATP</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F30CA9B0-9788-A1D5-F43A-830C4108FA8A}"/>
              </a:ext>
            </a:extLst>
          </p:cNvPr>
          <p:cNvGrpSpPr/>
          <p:nvPr/>
        </p:nvGrpSpPr>
        <p:grpSpPr>
          <a:xfrm>
            <a:off x="0" y="1164768"/>
            <a:ext cx="12192000" cy="3919861"/>
            <a:chOff x="0" y="1904999"/>
            <a:chExt cx="12192000" cy="3919861"/>
          </a:xfrm>
        </p:grpSpPr>
        <p:pic>
          <p:nvPicPr>
            <p:cNvPr id="5" name="Picture 4">
              <a:extLst>
                <a:ext uri="{FF2B5EF4-FFF2-40B4-BE49-F238E27FC236}">
                  <a16:creationId xmlns:a16="http://schemas.microsoft.com/office/drawing/2014/main" id="{0EAD1A7B-E3FE-3A78-3858-CB40C1A48A9E}"/>
                </a:ext>
              </a:extLst>
            </p:cNvPr>
            <p:cNvPicPr>
              <a:picLocks noChangeAspect="1"/>
            </p:cNvPicPr>
            <p:nvPr/>
          </p:nvPicPr>
          <p:blipFill rotWithShape="1">
            <a:blip r:embed="rId3"/>
            <a:srcRect l="5635"/>
            <a:stretch/>
          </p:blipFill>
          <p:spPr>
            <a:xfrm>
              <a:off x="0" y="2166591"/>
              <a:ext cx="5423135" cy="3396677"/>
            </a:xfrm>
            <a:prstGeom prst="rect">
              <a:avLst/>
            </a:prstGeom>
          </p:spPr>
        </p:pic>
        <p:pic>
          <p:nvPicPr>
            <p:cNvPr id="12" name="Picture 11">
              <a:extLst>
                <a:ext uri="{FF2B5EF4-FFF2-40B4-BE49-F238E27FC236}">
                  <a16:creationId xmlns:a16="http://schemas.microsoft.com/office/drawing/2014/main" id="{9D38855F-78AA-7EEF-7322-E5C6A3C76575}"/>
                </a:ext>
              </a:extLst>
            </p:cNvPr>
            <p:cNvPicPr>
              <a:picLocks noChangeAspect="1"/>
            </p:cNvPicPr>
            <p:nvPr/>
          </p:nvPicPr>
          <p:blipFill>
            <a:blip r:embed="rId4"/>
            <a:stretch>
              <a:fillRect/>
            </a:stretch>
          </p:blipFill>
          <p:spPr>
            <a:xfrm>
              <a:off x="6517458" y="1904999"/>
              <a:ext cx="5674542" cy="3919861"/>
            </a:xfrm>
            <a:prstGeom prst="rect">
              <a:avLst/>
            </a:prstGeom>
          </p:spPr>
        </p:pic>
        <p:pic>
          <p:nvPicPr>
            <p:cNvPr id="14" name="Picture 13">
              <a:extLst>
                <a:ext uri="{FF2B5EF4-FFF2-40B4-BE49-F238E27FC236}">
                  <a16:creationId xmlns:a16="http://schemas.microsoft.com/office/drawing/2014/main" id="{1C9ED31E-E21B-301F-CE77-F51FAD6C38C2}"/>
                </a:ext>
              </a:extLst>
            </p:cNvPr>
            <p:cNvPicPr>
              <a:picLocks noChangeAspect="1"/>
            </p:cNvPicPr>
            <p:nvPr/>
          </p:nvPicPr>
          <p:blipFill>
            <a:blip r:embed="rId5"/>
            <a:stretch>
              <a:fillRect/>
            </a:stretch>
          </p:blipFill>
          <p:spPr>
            <a:xfrm>
              <a:off x="4943322" y="2846233"/>
              <a:ext cx="1851270" cy="587577"/>
            </a:xfrm>
            <a:prstGeom prst="rect">
              <a:avLst/>
            </a:prstGeom>
          </p:spPr>
        </p:pic>
        <p:pic>
          <p:nvPicPr>
            <p:cNvPr id="16" name="Picture 15">
              <a:extLst>
                <a:ext uri="{FF2B5EF4-FFF2-40B4-BE49-F238E27FC236}">
                  <a16:creationId xmlns:a16="http://schemas.microsoft.com/office/drawing/2014/main" id="{E9405364-55D7-B4FD-CD4B-7ECED2EE1599}"/>
                </a:ext>
              </a:extLst>
            </p:cNvPr>
            <p:cNvPicPr>
              <a:picLocks noChangeAspect="1"/>
            </p:cNvPicPr>
            <p:nvPr/>
          </p:nvPicPr>
          <p:blipFill>
            <a:blip r:embed="rId6"/>
            <a:stretch>
              <a:fillRect/>
            </a:stretch>
          </p:blipFill>
          <p:spPr>
            <a:xfrm>
              <a:off x="5534924" y="3522176"/>
              <a:ext cx="668067" cy="611724"/>
            </a:xfrm>
            <a:prstGeom prst="rect">
              <a:avLst/>
            </a:prstGeom>
          </p:spPr>
        </p:pic>
        <p:pic>
          <p:nvPicPr>
            <p:cNvPr id="18" name="Picture 17">
              <a:extLst>
                <a:ext uri="{FF2B5EF4-FFF2-40B4-BE49-F238E27FC236}">
                  <a16:creationId xmlns:a16="http://schemas.microsoft.com/office/drawing/2014/main" id="{E1BA4AA3-2EE9-BBC6-058C-4F2F2DA5981A}"/>
                </a:ext>
              </a:extLst>
            </p:cNvPr>
            <p:cNvPicPr>
              <a:picLocks noChangeAspect="1"/>
            </p:cNvPicPr>
            <p:nvPr/>
          </p:nvPicPr>
          <p:blipFill>
            <a:blip r:embed="rId7"/>
            <a:stretch>
              <a:fillRect/>
            </a:stretch>
          </p:blipFill>
          <p:spPr>
            <a:xfrm rot="16200000">
              <a:off x="5728099" y="2679732"/>
              <a:ext cx="281717" cy="1778839"/>
            </a:xfrm>
            <a:prstGeom prst="rect">
              <a:avLst/>
            </a:prstGeom>
          </p:spPr>
        </p:pic>
      </p:grpSp>
      <p:pic>
        <p:nvPicPr>
          <p:cNvPr id="3" name="Picture 2">
            <a:extLst>
              <a:ext uri="{FF2B5EF4-FFF2-40B4-BE49-F238E27FC236}">
                <a16:creationId xmlns:a16="http://schemas.microsoft.com/office/drawing/2014/main" id="{AEA96D05-25C3-BC7F-ACEC-B010E095A6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8" name="TextBox 7">
            <a:extLst>
              <a:ext uri="{FF2B5EF4-FFF2-40B4-BE49-F238E27FC236}">
                <a16:creationId xmlns:a16="http://schemas.microsoft.com/office/drawing/2014/main" id="{BD002D55-C7F9-8576-C270-3E516F0FE491}"/>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530</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069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C81798E-3DD3-A3B6-C3BD-38DDD70ECAF0}"/>
              </a:ext>
            </a:extLst>
          </p:cNvPr>
          <p:cNvSpPr/>
          <p:nvPr/>
        </p:nvSpPr>
        <p:spPr>
          <a:xfrm>
            <a:off x="6901543" y="5421087"/>
            <a:ext cx="1121228" cy="816428"/>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Eight: Mutase, ‘moving’ phosphates</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E78B0D44-A3E6-D854-64CA-286248C71F98}"/>
              </a:ext>
            </a:extLst>
          </p:cNvPr>
          <p:cNvPicPr>
            <a:picLocks noChangeAspect="1"/>
          </p:cNvPicPr>
          <p:nvPr/>
        </p:nvPicPr>
        <p:blipFill>
          <a:blip r:embed="rId3"/>
          <a:stretch>
            <a:fillRect/>
          </a:stretch>
        </p:blipFill>
        <p:spPr>
          <a:xfrm>
            <a:off x="760479" y="1001488"/>
            <a:ext cx="10287569" cy="3945181"/>
          </a:xfrm>
          <a:prstGeom prst="rect">
            <a:avLst/>
          </a:prstGeom>
        </p:spPr>
      </p:pic>
      <p:pic>
        <p:nvPicPr>
          <p:cNvPr id="22" name="Picture 21">
            <a:extLst>
              <a:ext uri="{FF2B5EF4-FFF2-40B4-BE49-F238E27FC236}">
                <a16:creationId xmlns:a16="http://schemas.microsoft.com/office/drawing/2014/main" id="{B93CC728-1579-E841-DF34-1ACD921A4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24" name="TextBox 23">
            <a:extLst>
              <a:ext uri="{FF2B5EF4-FFF2-40B4-BE49-F238E27FC236}">
                <a16:creationId xmlns:a16="http://schemas.microsoft.com/office/drawing/2014/main" id="{4B312760-3FB6-71AE-983B-511DE363B752}"/>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530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3929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C21C588-14DA-963A-9C83-BB5296B1D24B}"/>
              </a:ext>
            </a:extLst>
          </p:cNvPr>
          <p:cNvGrpSpPr/>
          <p:nvPr/>
        </p:nvGrpSpPr>
        <p:grpSpPr>
          <a:xfrm>
            <a:off x="1790168" y="686990"/>
            <a:ext cx="6954498" cy="2689435"/>
            <a:chOff x="266167" y="883420"/>
            <a:chExt cx="8195335" cy="3169290"/>
          </a:xfrm>
        </p:grpSpPr>
        <p:pic>
          <p:nvPicPr>
            <p:cNvPr id="5" name="Picture 4">
              <a:extLst>
                <a:ext uri="{FF2B5EF4-FFF2-40B4-BE49-F238E27FC236}">
                  <a16:creationId xmlns:a16="http://schemas.microsoft.com/office/drawing/2014/main" id="{24C4514C-38A8-BE73-5356-E7C62FD5119D}"/>
                </a:ext>
              </a:extLst>
            </p:cNvPr>
            <p:cNvPicPr>
              <a:picLocks noChangeAspect="1"/>
            </p:cNvPicPr>
            <p:nvPr/>
          </p:nvPicPr>
          <p:blipFill rotWithShape="1">
            <a:blip r:embed="rId3"/>
            <a:srcRect t="8207" r="67934" b="19858"/>
            <a:stretch/>
          </p:blipFill>
          <p:spPr>
            <a:xfrm>
              <a:off x="266167" y="1240971"/>
              <a:ext cx="2923347" cy="2275115"/>
            </a:xfrm>
            <a:prstGeom prst="rect">
              <a:avLst/>
            </a:prstGeom>
          </p:spPr>
        </p:pic>
        <p:grpSp>
          <p:nvGrpSpPr>
            <p:cNvPr id="26" name="Group 25">
              <a:extLst>
                <a:ext uri="{FF2B5EF4-FFF2-40B4-BE49-F238E27FC236}">
                  <a16:creationId xmlns:a16="http://schemas.microsoft.com/office/drawing/2014/main" id="{D87F025D-24C0-F687-2BB5-DE146ABE8857}"/>
                </a:ext>
              </a:extLst>
            </p:cNvPr>
            <p:cNvGrpSpPr/>
            <p:nvPr/>
          </p:nvGrpSpPr>
          <p:grpSpPr>
            <a:xfrm>
              <a:off x="2982683" y="883420"/>
              <a:ext cx="3847373" cy="3016497"/>
              <a:chOff x="5736773" y="1384163"/>
              <a:chExt cx="3847373" cy="3016497"/>
            </a:xfrm>
          </p:grpSpPr>
          <p:pic>
            <p:nvPicPr>
              <p:cNvPr id="19" name="Picture 18">
                <a:extLst>
                  <a:ext uri="{FF2B5EF4-FFF2-40B4-BE49-F238E27FC236}">
                    <a16:creationId xmlns:a16="http://schemas.microsoft.com/office/drawing/2014/main" id="{9E6179AB-4AF4-41F1-6693-CA16C4129AF1}"/>
                  </a:ext>
                </a:extLst>
              </p:cNvPr>
              <p:cNvPicPr>
                <a:picLocks noChangeAspect="1"/>
              </p:cNvPicPr>
              <p:nvPr/>
            </p:nvPicPr>
            <p:blipFill rotWithShape="1">
              <a:blip r:embed="rId3"/>
              <a:srcRect l="41738" r="23993" b="39821"/>
              <a:stretch/>
            </p:blipFill>
            <p:spPr>
              <a:xfrm>
                <a:off x="5736773" y="1384163"/>
                <a:ext cx="3124200" cy="1903323"/>
              </a:xfrm>
              <a:prstGeom prst="rect">
                <a:avLst/>
              </a:prstGeom>
            </p:spPr>
          </p:pic>
          <p:grpSp>
            <p:nvGrpSpPr>
              <p:cNvPr id="18" name="Group 17">
                <a:extLst>
                  <a:ext uri="{FF2B5EF4-FFF2-40B4-BE49-F238E27FC236}">
                    <a16:creationId xmlns:a16="http://schemas.microsoft.com/office/drawing/2014/main" id="{58D95D20-25F9-4C59-289B-CE1D32117558}"/>
                  </a:ext>
                </a:extLst>
              </p:cNvPr>
              <p:cNvGrpSpPr/>
              <p:nvPr/>
            </p:nvGrpSpPr>
            <p:grpSpPr>
              <a:xfrm>
                <a:off x="7590246" y="2355960"/>
                <a:ext cx="1993900" cy="2044700"/>
                <a:chOff x="8394700" y="1396924"/>
                <a:chExt cx="1993900" cy="2044700"/>
              </a:xfrm>
            </p:grpSpPr>
            <p:pic>
              <p:nvPicPr>
                <p:cNvPr id="14" name="Picture 13">
                  <a:extLst>
                    <a:ext uri="{FF2B5EF4-FFF2-40B4-BE49-F238E27FC236}">
                      <a16:creationId xmlns:a16="http://schemas.microsoft.com/office/drawing/2014/main" id="{5074BD32-1619-F4C6-76D5-C26142D632AF}"/>
                    </a:ext>
                  </a:extLst>
                </p:cNvPr>
                <p:cNvPicPr>
                  <a:picLocks noChangeAspect="1"/>
                </p:cNvPicPr>
                <p:nvPr/>
              </p:nvPicPr>
              <p:blipFill rotWithShape="1">
                <a:blip r:embed="rId4"/>
                <a:srcRect l="75182" t="44624"/>
                <a:stretch/>
              </p:blipFill>
              <p:spPr>
                <a:xfrm>
                  <a:off x="8394700" y="1600199"/>
                  <a:ext cx="1915064" cy="1308265"/>
                </a:xfrm>
                <a:prstGeom prst="rect">
                  <a:avLst/>
                </a:prstGeom>
              </p:spPr>
            </p:pic>
            <p:sp>
              <p:nvSpPr>
                <p:cNvPr id="15" name="Rectangle 14">
                  <a:extLst>
                    <a:ext uri="{FF2B5EF4-FFF2-40B4-BE49-F238E27FC236}">
                      <a16:creationId xmlns:a16="http://schemas.microsoft.com/office/drawing/2014/main" id="{C62C235A-0E30-06AA-C54B-FD6AF19AC95D}"/>
                    </a:ext>
                  </a:extLst>
                </p:cNvPr>
                <p:cNvSpPr/>
                <p:nvPr/>
              </p:nvSpPr>
              <p:spPr>
                <a:xfrm>
                  <a:off x="8877300" y="1879600"/>
                  <a:ext cx="15113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8B49BBF-50D4-F9E7-396F-A39CC20D17AB}"/>
                    </a:ext>
                  </a:extLst>
                </p:cNvPr>
                <p:cNvPicPr>
                  <a:picLocks noChangeAspect="1"/>
                </p:cNvPicPr>
                <p:nvPr/>
              </p:nvPicPr>
              <p:blipFill rotWithShape="1">
                <a:blip r:embed="rId5"/>
                <a:srcRect l="129" t="54416" r="87931" b="15770"/>
                <a:stretch/>
              </p:blipFill>
              <p:spPr>
                <a:xfrm rot="12929495">
                  <a:off x="8819874" y="1396924"/>
                  <a:ext cx="1015270" cy="2044700"/>
                </a:xfrm>
                <a:prstGeom prst="rect">
                  <a:avLst/>
                </a:prstGeom>
              </p:spPr>
            </p:pic>
            <p:cxnSp>
              <p:nvCxnSpPr>
                <p:cNvPr id="17" name="Straight Connector 16">
                  <a:extLst>
                    <a:ext uri="{FF2B5EF4-FFF2-40B4-BE49-F238E27FC236}">
                      <a16:creationId xmlns:a16="http://schemas.microsoft.com/office/drawing/2014/main" id="{8162D088-CD92-5816-5E1F-0D34EEDB3D47}"/>
                    </a:ext>
                  </a:extLst>
                </p:cNvPr>
                <p:cNvCxnSpPr/>
                <p:nvPr/>
              </p:nvCxnSpPr>
              <p:spPr>
                <a:xfrm>
                  <a:off x="8839200" y="2213648"/>
                  <a:ext cx="510540" cy="0"/>
                </a:xfrm>
                <a:prstGeom prst="line">
                  <a:avLst/>
                </a:prstGeom>
              </p:spPr>
              <p:style>
                <a:lnRef idx="3">
                  <a:schemeClr val="dk1"/>
                </a:lnRef>
                <a:fillRef idx="0">
                  <a:schemeClr val="dk1"/>
                </a:fillRef>
                <a:effectRef idx="2">
                  <a:schemeClr val="dk1"/>
                </a:effectRef>
                <a:fontRef idx="minor">
                  <a:schemeClr val="tx1"/>
                </a:fontRef>
              </p:style>
            </p:cxnSp>
          </p:grpSp>
        </p:grpSp>
        <p:pic>
          <p:nvPicPr>
            <p:cNvPr id="20" name="Picture 19">
              <a:extLst>
                <a:ext uri="{FF2B5EF4-FFF2-40B4-BE49-F238E27FC236}">
                  <a16:creationId xmlns:a16="http://schemas.microsoft.com/office/drawing/2014/main" id="{0C867411-79FD-03C3-DC5A-90112D916E0D}"/>
                </a:ext>
              </a:extLst>
            </p:cNvPr>
            <p:cNvPicPr>
              <a:picLocks noChangeAspect="1"/>
            </p:cNvPicPr>
            <p:nvPr/>
          </p:nvPicPr>
          <p:blipFill rotWithShape="1">
            <a:blip r:embed="rId3"/>
            <a:srcRect l="67529" t="76701"/>
            <a:stretch/>
          </p:blipFill>
          <p:spPr>
            <a:xfrm>
              <a:off x="5501210" y="3315806"/>
              <a:ext cx="2960292" cy="736904"/>
            </a:xfrm>
            <a:prstGeom prst="rect">
              <a:avLst/>
            </a:prstGeom>
          </p:spPr>
        </p:pic>
      </p:grpSp>
      <p:grpSp>
        <p:nvGrpSpPr>
          <p:cNvPr id="30" name="Group 29">
            <a:extLst>
              <a:ext uri="{FF2B5EF4-FFF2-40B4-BE49-F238E27FC236}">
                <a16:creationId xmlns:a16="http://schemas.microsoft.com/office/drawing/2014/main" id="{6AB677C7-FDA6-72FA-7BDE-7155AA666352}"/>
              </a:ext>
            </a:extLst>
          </p:cNvPr>
          <p:cNvGrpSpPr/>
          <p:nvPr/>
        </p:nvGrpSpPr>
        <p:grpSpPr>
          <a:xfrm>
            <a:off x="6695522" y="3788229"/>
            <a:ext cx="5277950" cy="2658944"/>
            <a:chOff x="294721" y="1626528"/>
            <a:chExt cx="6219654" cy="3133359"/>
          </a:xfrm>
        </p:grpSpPr>
        <p:pic>
          <p:nvPicPr>
            <p:cNvPr id="9" name="Picture 8">
              <a:extLst>
                <a:ext uri="{FF2B5EF4-FFF2-40B4-BE49-F238E27FC236}">
                  <a16:creationId xmlns:a16="http://schemas.microsoft.com/office/drawing/2014/main" id="{2E67E2DD-E509-2693-EDE4-BA1814D1306B}"/>
                </a:ext>
              </a:extLst>
            </p:cNvPr>
            <p:cNvPicPr>
              <a:picLocks noChangeAspect="1"/>
            </p:cNvPicPr>
            <p:nvPr/>
          </p:nvPicPr>
          <p:blipFill rotWithShape="1">
            <a:blip r:embed="rId6"/>
            <a:srcRect r="54658"/>
            <a:stretch/>
          </p:blipFill>
          <p:spPr>
            <a:xfrm>
              <a:off x="294721" y="1626528"/>
              <a:ext cx="3602366" cy="2962688"/>
            </a:xfrm>
            <a:prstGeom prst="rect">
              <a:avLst/>
            </a:prstGeom>
          </p:spPr>
        </p:pic>
        <p:grpSp>
          <p:nvGrpSpPr>
            <p:cNvPr id="29" name="Group 28">
              <a:extLst>
                <a:ext uri="{FF2B5EF4-FFF2-40B4-BE49-F238E27FC236}">
                  <a16:creationId xmlns:a16="http://schemas.microsoft.com/office/drawing/2014/main" id="{ABAB63BB-6742-9C6C-8B9E-52282462CCBC}"/>
                </a:ext>
              </a:extLst>
            </p:cNvPr>
            <p:cNvGrpSpPr/>
            <p:nvPr/>
          </p:nvGrpSpPr>
          <p:grpSpPr>
            <a:xfrm>
              <a:off x="3842656" y="2275113"/>
              <a:ext cx="2671719" cy="2484774"/>
              <a:chOff x="8316685" y="2383970"/>
              <a:chExt cx="2671719" cy="2484774"/>
            </a:xfrm>
          </p:grpSpPr>
          <p:pic>
            <p:nvPicPr>
              <p:cNvPr id="28" name="Picture 27">
                <a:extLst>
                  <a:ext uri="{FF2B5EF4-FFF2-40B4-BE49-F238E27FC236}">
                    <a16:creationId xmlns:a16="http://schemas.microsoft.com/office/drawing/2014/main" id="{BEB91317-F24B-7CEB-D757-A165DBE40503}"/>
                  </a:ext>
                </a:extLst>
              </p:cNvPr>
              <p:cNvPicPr>
                <a:picLocks noChangeAspect="1"/>
              </p:cNvPicPr>
              <p:nvPr/>
            </p:nvPicPr>
            <p:blipFill rotWithShape="1">
              <a:blip r:embed="rId6"/>
              <a:srcRect l="67538" t="33649" r="10677" b="11971"/>
              <a:stretch/>
            </p:blipFill>
            <p:spPr>
              <a:xfrm>
                <a:off x="8316685" y="2383970"/>
                <a:ext cx="1730829" cy="1611087"/>
              </a:xfrm>
              <a:prstGeom prst="rect">
                <a:avLst/>
              </a:prstGeom>
            </p:spPr>
          </p:pic>
          <p:grpSp>
            <p:nvGrpSpPr>
              <p:cNvPr id="21" name="Group 20">
                <a:extLst>
                  <a:ext uri="{FF2B5EF4-FFF2-40B4-BE49-F238E27FC236}">
                    <a16:creationId xmlns:a16="http://schemas.microsoft.com/office/drawing/2014/main" id="{34954929-C729-22A2-EF70-2E3ECB953801}"/>
                  </a:ext>
                </a:extLst>
              </p:cNvPr>
              <p:cNvGrpSpPr/>
              <p:nvPr/>
            </p:nvGrpSpPr>
            <p:grpSpPr>
              <a:xfrm>
                <a:off x="8994504" y="2824044"/>
                <a:ext cx="1993900" cy="2044700"/>
                <a:chOff x="8394700" y="1396924"/>
                <a:chExt cx="1993900" cy="2044700"/>
              </a:xfrm>
            </p:grpSpPr>
            <p:pic>
              <p:nvPicPr>
                <p:cNvPr id="22" name="Picture 21">
                  <a:extLst>
                    <a:ext uri="{FF2B5EF4-FFF2-40B4-BE49-F238E27FC236}">
                      <a16:creationId xmlns:a16="http://schemas.microsoft.com/office/drawing/2014/main" id="{BD6DD151-636E-C630-AA17-4616DBB1E86C}"/>
                    </a:ext>
                  </a:extLst>
                </p:cNvPr>
                <p:cNvPicPr>
                  <a:picLocks noChangeAspect="1"/>
                </p:cNvPicPr>
                <p:nvPr/>
              </p:nvPicPr>
              <p:blipFill rotWithShape="1">
                <a:blip r:embed="rId4"/>
                <a:srcRect l="75182" t="44624"/>
                <a:stretch/>
              </p:blipFill>
              <p:spPr>
                <a:xfrm>
                  <a:off x="8394700" y="1600199"/>
                  <a:ext cx="1915063" cy="1308265"/>
                </a:xfrm>
                <a:prstGeom prst="rect">
                  <a:avLst/>
                </a:prstGeom>
              </p:spPr>
            </p:pic>
            <p:sp>
              <p:nvSpPr>
                <p:cNvPr id="23" name="Rectangle 22">
                  <a:extLst>
                    <a:ext uri="{FF2B5EF4-FFF2-40B4-BE49-F238E27FC236}">
                      <a16:creationId xmlns:a16="http://schemas.microsoft.com/office/drawing/2014/main" id="{CB308018-12DA-FDBF-DE9C-5C67B591F48D}"/>
                    </a:ext>
                  </a:extLst>
                </p:cNvPr>
                <p:cNvSpPr/>
                <p:nvPr/>
              </p:nvSpPr>
              <p:spPr>
                <a:xfrm>
                  <a:off x="8877300" y="1879600"/>
                  <a:ext cx="15113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859F1F-582B-3DFF-0841-B74667ED6C9B}"/>
                    </a:ext>
                  </a:extLst>
                </p:cNvPr>
                <p:cNvPicPr>
                  <a:picLocks noChangeAspect="1"/>
                </p:cNvPicPr>
                <p:nvPr/>
              </p:nvPicPr>
              <p:blipFill rotWithShape="1">
                <a:blip r:embed="rId5"/>
                <a:srcRect l="129" t="54416" r="87931" b="15770"/>
                <a:stretch/>
              </p:blipFill>
              <p:spPr>
                <a:xfrm rot="12929495">
                  <a:off x="8819874" y="1396924"/>
                  <a:ext cx="1015270" cy="2044700"/>
                </a:xfrm>
                <a:prstGeom prst="rect">
                  <a:avLst/>
                </a:prstGeom>
              </p:spPr>
            </p:pic>
            <p:cxnSp>
              <p:nvCxnSpPr>
                <p:cNvPr id="25" name="Straight Connector 24">
                  <a:extLst>
                    <a:ext uri="{FF2B5EF4-FFF2-40B4-BE49-F238E27FC236}">
                      <a16:creationId xmlns:a16="http://schemas.microsoft.com/office/drawing/2014/main" id="{8A937D8B-F7A3-6C6A-17DD-701868B65A31}"/>
                    </a:ext>
                  </a:extLst>
                </p:cNvPr>
                <p:cNvCxnSpPr/>
                <p:nvPr/>
              </p:nvCxnSpPr>
              <p:spPr>
                <a:xfrm>
                  <a:off x="8839200" y="2213648"/>
                  <a:ext cx="510540" cy="0"/>
                </a:xfrm>
                <a:prstGeom prst="line">
                  <a:avLst/>
                </a:prstGeom>
              </p:spPr>
              <p:style>
                <a:lnRef idx="3">
                  <a:schemeClr val="dk1"/>
                </a:lnRef>
                <a:fillRef idx="0">
                  <a:schemeClr val="dk1"/>
                </a:fillRef>
                <a:effectRef idx="2">
                  <a:schemeClr val="dk1"/>
                </a:effectRef>
                <a:fontRef idx="minor">
                  <a:schemeClr val="tx1"/>
                </a:fontRef>
              </p:style>
            </p:cxnSp>
          </p:grpSp>
        </p:grpSp>
      </p:grpSp>
      <p:grpSp>
        <p:nvGrpSpPr>
          <p:cNvPr id="39" name="Group 38">
            <a:extLst>
              <a:ext uri="{FF2B5EF4-FFF2-40B4-BE49-F238E27FC236}">
                <a16:creationId xmlns:a16="http://schemas.microsoft.com/office/drawing/2014/main" id="{470BB8C1-53E9-6237-A2FC-B3E83D2ED111}"/>
              </a:ext>
            </a:extLst>
          </p:cNvPr>
          <p:cNvGrpSpPr/>
          <p:nvPr/>
        </p:nvGrpSpPr>
        <p:grpSpPr>
          <a:xfrm>
            <a:off x="169517" y="3784358"/>
            <a:ext cx="5738271" cy="2662811"/>
            <a:chOff x="4528459" y="2405741"/>
            <a:chExt cx="6762107" cy="3137916"/>
          </a:xfrm>
        </p:grpSpPr>
        <p:grpSp>
          <p:nvGrpSpPr>
            <p:cNvPr id="36" name="Group 35">
              <a:extLst>
                <a:ext uri="{FF2B5EF4-FFF2-40B4-BE49-F238E27FC236}">
                  <a16:creationId xmlns:a16="http://schemas.microsoft.com/office/drawing/2014/main" id="{D96A331D-93F3-F9BB-EF41-200FFCABF0B2}"/>
                </a:ext>
              </a:extLst>
            </p:cNvPr>
            <p:cNvGrpSpPr/>
            <p:nvPr/>
          </p:nvGrpSpPr>
          <p:grpSpPr>
            <a:xfrm>
              <a:off x="7522029" y="2645229"/>
              <a:ext cx="3768537" cy="2898428"/>
              <a:chOff x="7522029" y="2645229"/>
              <a:chExt cx="3768537" cy="2898428"/>
            </a:xfrm>
          </p:grpSpPr>
          <p:pic>
            <p:nvPicPr>
              <p:cNvPr id="12" name="Picture 11">
                <a:extLst>
                  <a:ext uri="{FF2B5EF4-FFF2-40B4-BE49-F238E27FC236}">
                    <a16:creationId xmlns:a16="http://schemas.microsoft.com/office/drawing/2014/main" id="{5C66E4E0-A2BD-FD01-FB01-04B2316226F3}"/>
                  </a:ext>
                </a:extLst>
              </p:cNvPr>
              <p:cNvPicPr>
                <a:picLocks noChangeAspect="1"/>
              </p:cNvPicPr>
              <p:nvPr/>
            </p:nvPicPr>
            <p:blipFill rotWithShape="1">
              <a:blip r:embed="rId4"/>
              <a:srcRect l="51199"/>
              <a:stretch/>
            </p:blipFill>
            <p:spPr>
              <a:xfrm>
                <a:off x="7522029" y="2645229"/>
                <a:ext cx="3765634" cy="2362530"/>
              </a:xfrm>
              <a:prstGeom prst="rect">
                <a:avLst/>
              </a:prstGeom>
            </p:spPr>
          </p:pic>
          <p:grpSp>
            <p:nvGrpSpPr>
              <p:cNvPr id="35" name="Group 34">
                <a:extLst>
                  <a:ext uri="{FF2B5EF4-FFF2-40B4-BE49-F238E27FC236}">
                    <a16:creationId xmlns:a16="http://schemas.microsoft.com/office/drawing/2014/main" id="{416C396B-232E-8AD2-EC8F-CA8B0D7F037A}"/>
                  </a:ext>
                </a:extLst>
              </p:cNvPr>
              <p:cNvGrpSpPr/>
              <p:nvPr/>
            </p:nvGrpSpPr>
            <p:grpSpPr>
              <a:xfrm>
                <a:off x="9375503" y="3498957"/>
                <a:ext cx="1915063" cy="2044700"/>
                <a:chOff x="12423503" y="3662244"/>
                <a:chExt cx="1915063" cy="2044700"/>
              </a:xfrm>
            </p:grpSpPr>
            <p:pic>
              <p:nvPicPr>
                <p:cNvPr id="31" name="Picture 30">
                  <a:extLst>
                    <a:ext uri="{FF2B5EF4-FFF2-40B4-BE49-F238E27FC236}">
                      <a16:creationId xmlns:a16="http://schemas.microsoft.com/office/drawing/2014/main" id="{4F951299-53F2-74E3-62A6-7AE42D4D281E}"/>
                    </a:ext>
                  </a:extLst>
                </p:cNvPr>
                <p:cNvPicPr>
                  <a:picLocks noChangeAspect="1"/>
                </p:cNvPicPr>
                <p:nvPr/>
              </p:nvPicPr>
              <p:blipFill rotWithShape="1">
                <a:blip r:embed="rId4"/>
                <a:srcRect l="75182" t="44624"/>
                <a:stretch/>
              </p:blipFill>
              <p:spPr>
                <a:xfrm>
                  <a:off x="12423503" y="3865519"/>
                  <a:ext cx="1915063" cy="1308265"/>
                </a:xfrm>
                <a:prstGeom prst="rect">
                  <a:avLst/>
                </a:prstGeom>
              </p:spPr>
            </p:pic>
            <p:sp>
              <p:nvSpPr>
                <p:cNvPr id="34" name="Rectangle 33">
                  <a:extLst>
                    <a:ext uri="{FF2B5EF4-FFF2-40B4-BE49-F238E27FC236}">
                      <a16:creationId xmlns:a16="http://schemas.microsoft.com/office/drawing/2014/main" id="{1999DF18-9031-5D08-1809-348CE93C819F}"/>
                    </a:ext>
                  </a:extLst>
                </p:cNvPr>
                <p:cNvSpPr/>
                <p:nvPr/>
              </p:nvSpPr>
              <p:spPr>
                <a:xfrm>
                  <a:off x="13389429" y="4256314"/>
                  <a:ext cx="936171" cy="664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14EFA8F9-89EC-4286-EBDF-14BEB52C9480}"/>
                    </a:ext>
                  </a:extLst>
                </p:cNvPr>
                <p:cNvPicPr>
                  <a:picLocks noChangeAspect="1"/>
                </p:cNvPicPr>
                <p:nvPr/>
              </p:nvPicPr>
              <p:blipFill rotWithShape="1">
                <a:blip r:embed="rId5"/>
                <a:srcRect l="129" t="54416" r="87931" b="15770"/>
                <a:stretch/>
              </p:blipFill>
              <p:spPr>
                <a:xfrm rot="12929495">
                  <a:off x="12848677" y="3662244"/>
                  <a:ext cx="1015270" cy="2044700"/>
                </a:xfrm>
                <a:prstGeom prst="rect">
                  <a:avLst/>
                </a:prstGeom>
              </p:spPr>
            </p:pic>
            <p:cxnSp>
              <p:nvCxnSpPr>
                <p:cNvPr id="33" name="Straight Connector 32">
                  <a:extLst>
                    <a:ext uri="{FF2B5EF4-FFF2-40B4-BE49-F238E27FC236}">
                      <a16:creationId xmlns:a16="http://schemas.microsoft.com/office/drawing/2014/main" id="{D22A1E1B-8501-231E-8C9C-AD7219C446EF}"/>
                    </a:ext>
                  </a:extLst>
                </p:cNvPr>
                <p:cNvCxnSpPr/>
                <p:nvPr/>
              </p:nvCxnSpPr>
              <p:spPr>
                <a:xfrm>
                  <a:off x="12868003" y="4478969"/>
                  <a:ext cx="510540" cy="0"/>
                </a:xfrm>
                <a:prstGeom prst="line">
                  <a:avLst/>
                </a:prstGeom>
              </p:spPr>
              <p:style>
                <a:lnRef idx="3">
                  <a:schemeClr val="dk1"/>
                </a:lnRef>
                <a:fillRef idx="0">
                  <a:schemeClr val="dk1"/>
                </a:fillRef>
                <a:effectRef idx="2">
                  <a:schemeClr val="dk1"/>
                </a:effectRef>
                <a:fontRef idx="minor">
                  <a:schemeClr val="tx1"/>
                </a:fontRef>
              </p:style>
            </p:cxnSp>
          </p:grpSp>
        </p:grpSp>
        <p:pic>
          <p:nvPicPr>
            <p:cNvPr id="37" name="Picture 36">
              <a:extLst>
                <a:ext uri="{FF2B5EF4-FFF2-40B4-BE49-F238E27FC236}">
                  <a16:creationId xmlns:a16="http://schemas.microsoft.com/office/drawing/2014/main" id="{62F0B88B-49B9-DE71-D99B-3712063C768D}"/>
                </a:ext>
              </a:extLst>
            </p:cNvPr>
            <p:cNvPicPr>
              <a:picLocks noChangeAspect="1"/>
            </p:cNvPicPr>
            <p:nvPr/>
          </p:nvPicPr>
          <p:blipFill rotWithShape="1">
            <a:blip r:embed="rId4"/>
            <a:srcRect l="2106" r="60650"/>
            <a:stretch/>
          </p:blipFill>
          <p:spPr>
            <a:xfrm>
              <a:off x="4528459" y="2699656"/>
              <a:ext cx="2873829" cy="2362530"/>
            </a:xfrm>
            <a:prstGeom prst="rect">
              <a:avLst/>
            </a:prstGeom>
          </p:spPr>
        </p:pic>
        <p:sp>
          <p:nvSpPr>
            <p:cNvPr id="38" name="Rectangle 37">
              <a:extLst>
                <a:ext uri="{FF2B5EF4-FFF2-40B4-BE49-F238E27FC236}">
                  <a16:creationId xmlns:a16="http://schemas.microsoft.com/office/drawing/2014/main" id="{10527AA5-7326-FB34-914E-995CF9725A84}"/>
                </a:ext>
              </a:extLst>
            </p:cNvPr>
            <p:cNvSpPr/>
            <p:nvPr/>
          </p:nvSpPr>
          <p:spPr>
            <a:xfrm>
              <a:off x="6945089" y="2405741"/>
              <a:ext cx="489856" cy="1012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2192000"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Eight: Phosphoglycerate Mutase Mechanism</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42" name="Arrow: Bent 41">
            <a:extLst>
              <a:ext uri="{FF2B5EF4-FFF2-40B4-BE49-F238E27FC236}">
                <a16:creationId xmlns:a16="http://schemas.microsoft.com/office/drawing/2014/main" id="{08B869BC-786D-D1D5-F4E4-9540FD9F69BF}"/>
              </a:ext>
            </a:extLst>
          </p:cNvPr>
          <p:cNvSpPr/>
          <p:nvPr/>
        </p:nvSpPr>
        <p:spPr>
          <a:xfrm rot="5400000">
            <a:off x="8147960" y="2171701"/>
            <a:ext cx="1632853" cy="1099458"/>
          </a:xfrm>
          <a:prstGeom prst="bentArrow">
            <a:avLst>
              <a:gd name="adj1" fmla="val 2273"/>
              <a:gd name="adj2" fmla="val 6818"/>
              <a:gd name="adj3" fmla="val 12662"/>
              <a:gd name="adj4" fmla="val 4375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a:extLst>
              <a:ext uri="{FF2B5EF4-FFF2-40B4-BE49-F238E27FC236}">
                <a16:creationId xmlns:a16="http://schemas.microsoft.com/office/drawing/2014/main" id="{D4AEB848-64C0-D8C4-6521-4D7B70349D39}"/>
              </a:ext>
            </a:extLst>
          </p:cNvPr>
          <p:cNvPicPr>
            <a:picLocks noChangeAspect="1"/>
          </p:cNvPicPr>
          <p:nvPr/>
        </p:nvPicPr>
        <p:blipFill rotWithShape="1">
          <a:blip r:embed="rId7"/>
          <a:srcRect l="78296" t="27681"/>
          <a:stretch/>
        </p:blipFill>
        <p:spPr>
          <a:xfrm rot="5400000">
            <a:off x="6117772" y="4550226"/>
            <a:ext cx="242146" cy="1199242"/>
          </a:xfrm>
          <a:prstGeom prst="rect">
            <a:avLst/>
          </a:prstGeom>
        </p:spPr>
      </p:pic>
      <p:sp>
        <p:nvSpPr>
          <p:cNvPr id="46" name="TextBox 45">
            <a:extLst>
              <a:ext uri="{FF2B5EF4-FFF2-40B4-BE49-F238E27FC236}">
                <a16:creationId xmlns:a16="http://schemas.microsoft.com/office/drawing/2014/main" id="{5481570A-6316-C428-1709-55280E6539FD}"/>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530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779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E6AC3EE-985B-EF16-35AA-C54439F1ABAA}"/>
              </a:ext>
            </a:extLst>
          </p:cNvPr>
          <p:cNvSpPr/>
          <p:nvPr/>
        </p:nvSpPr>
        <p:spPr>
          <a:xfrm>
            <a:off x="7532913" y="5791201"/>
            <a:ext cx="1099457" cy="718456"/>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Nine: Enolase</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A73921F-ECCE-9614-C68A-2F708490E4F8}"/>
              </a:ext>
            </a:extLst>
          </p:cNvPr>
          <p:cNvPicPr>
            <a:picLocks noChangeAspect="1"/>
          </p:cNvPicPr>
          <p:nvPr/>
        </p:nvPicPr>
        <p:blipFill>
          <a:blip r:embed="rId3"/>
          <a:stretch>
            <a:fillRect/>
          </a:stretch>
        </p:blipFill>
        <p:spPr>
          <a:xfrm>
            <a:off x="1017447" y="1358898"/>
            <a:ext cx="9798764" cy="3587960"/>
          </a:xfrm>
          <a:prstGeom prst="rect">
            <a:avLst/>
          </a:prstGeom>
        </p:spPr>
      </p:pic>
      <p:pic>
        <p:nvPicPr>
          <p:cNvPr id="5" name="Picture 4">
            <a:extLst>
              <a:ext uri="{FF2B5EF4-FFF2-40B4-BE49-F238E27FC236}">
                <a16:creationId xmlns:a16="http://schemas.microsoft.com/office/drawing/2014/main" id="{C792C8C3-7F4E-6F03-392F-791443E85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9" name="TextBox 8">
            <a:extLst>
              <a:ext uri="{FF2B5EF4-FFF2-40B4-BE49-F238E27FC236}">
                <a16:creationId xmlns:a16="http://schemas.microsoft.com/office/drawing/2014/main" id="{E3603AAE-6C69-40AE-69EF-CC7F183429D8}"/>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531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47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Nine: Enolase</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3603AAE-6C69-40AE-69EF-CC7F183429D8}"/>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6 Page 216 </a:t>
            </a:r>
            <a:endParaRPr lang="en-US" sz="1200" i="1"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2EFD168C-0E75-F072-A802-D38A51599E94}"/>
              </a:ext>
            </a:extLst>
          </p:cNvPr>
          <p:cNvPicPr>
            <a:picLocks noChangeAspect="1"/>
          </p:cNvPicPr>
          <p:nvPr/>
        </p:nvPicPr>
        <p:blipFill>
          <a:blip r:embed="rId3"/>
          <a:stretch>
            <a:fillRect/>
          </a:stretch>
        </p:blipFill>
        <p:spPr>
          <a:xfrm>
            <a:off x="0" y="1346493"/>
            <a:ext cx="12192000" cy="4165013"/>
          </a:xfrm>
          <a:prstGeom prst="rect">
            <a:avLst/>
          </a:prstGeom>
        </p:spPr>
      </p:pic>
    </p:spTree>
    <p:extLst>
      <p:ext uri="{BB962C8B-B14F-4D97-AF65-F5344CB8AC3E}">
        <p14:creationId xmlns:p14="http://schemas.microsoft.com/office/powerpoint/2010/main" val="341787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5E8AF31-AD02-C9DF-B3A9-18F9614D3F11}"/>
              </a:ext>
            </a:extLst>
          </p:cNvPr>
          <p:cNvGrpSpPr/>
          <p:nvPr/>
        </p:nvGrpSpPr>
        <p:grpSpPr>
          <a:xfrm>
            <a:off x="359230" y="861450"/>
            <a:ext cx="11462656" cy="4636144"/>
            <a:chOff x="370115" y="1358415"/>
            <a:chExt cx="11821885" cy="4781436"/>
          </a:xfrm>
        </p:grpSpPr>
        <p:pic>
          <p:nvPicPr>
            <p:cNvPr id="16" name="Picture 15">
              <a:extLst>
                <a:ext uri="{FF2B5EF4-FFF2-40B4-BE49-F238E27FC236}">
                  <a16:creationId xmlns:a16="http://schemas.microsoft.com/office/drawing/2014/main" id="{B716C139-04F9-F5CA-ADDD-CD6538B437F6}"/>
                </a:ext>
              </a:extLst>
            </p:cNvPr>
            <p:cNvPicPr>
              <a:picLocks noChangeAspect="1"/>
            </p:cNvPicPr>
            <p:nvPr/>
          </p:nvPicPr>
          <p:blipFill>
            <a:blip r:embed="rId3"/>
            <a:stretch>
              <a:fillRect/>
            </a:stretch>
          </p:blipFill>
          <p:spPr>
            <a:xfrm>
              <a:off x="6704834" y="1719634"/>
              <a:ext cx="5487166" cy="4420217"/>
            </a:xfrm>
            <a:prstGeom prst="rect">
              <a:avLst/>
            </a:prstGeom>
          </p:spPr>
        </p:pic>
        <p:pic>
          <p:nvPicPr>
            <p:cNvPr id="5" name="Picture 4">
              <a:extLst>
                <a:ext uri="{FF2B5EF4-FFF2-40B4-BE49-F238E27FC236}">
                  <a16:creationId xmlns:a16="http://schemas.microsoft.com/office/drawing/2014/main" id="{12DB4EC4-3EFD-AFEA-9920-BBEF96121ACE}"/>
                </a:ext>
              </a:extLst>
            </p:cNvPr>
            <p:cNvPicPr>
              <a:picLocks noChangeAspect="1"/>
            </p:cNvPicPr>
            <p:nvPr/>
          </p:nvPicPr>
          <p:blipFill>
            <a:blip r:embed="rId4"/>
            <a:stretch>
              <a:fillRect/>
            </a:stretch>
          </p:blipFill>
          <p:spPr>
            <a:xfrm>
              <a:off x="370115" y="1358415"/>
              <a:ext cx="6325483" cy="3705742"/>
            </a:xfrm>
            <a:prstGeom prst="rect">
              <a:avLst/>
            </a:prstGeom>
          </p:spPr>
        </p:pic>
        <p:pic>
          <p:nvPicPr>
            <p:cNvPr id="9" name="Picture 8">
              <a:extLst>
                <a:ext uri="{FF2B5EF4-FFF2-40B4-BE49-F238E27FC236}">
                  <a16:creationId xmlns:a16="http://schemas.microsoft.com/office/drawing/2014/main" id="{F3F7DCD7-F241-4E81-61D7-941444E83AF6}"/>
                </a:ext>
              </a:extLst>
            </p:cNvPr>
            <p:cNvPicPr>
              <a:picLocks noChangeAspect="1"/>
            </p:cNvPicPr>
            <p:nvPr/>
          </p:nvPicPr>
          <p:blipFill>
            <a:blip r:embed="rId5"/>
            <a:stretch>
              <a:fillRect/>
            </a:stretch>
          </p:blipFill>
          <p:spPr>
            <a:xfrm>
              <a:off x="5201916" y="3035038"/>
              <a:ext cx="1352739" cy="504895"/>
            </a:xfrm>
            <a:prstGeom prst="rect">
              <a:avLst/>
            </a:prstGeom>
          </p:spPr>
        </p:pic>
        <p:pic>
          <p:nvPicPr>
            <p:cNvPr id="12" name="Picture 11">
              <a:extLst>
                <a:ext uri="{FF2B5EF4-FFF2-40B4-BE49-F238E27FC236}">
                  <a16:creationId xmlns:a16="http://schemas.microsoft.com/office/drawing/2014/main" id="{D045E041-5232-A6D0-305D-C5FAB7A7F91B}"/>
                </a:ext>
              </a:extLst>
            </p:cNvPr>
            <p:cNvPicPr>
              <a:picLocks noChangeAspect="1"/>
            </p:cNvPicPr>
            <p:nvPr/>
          </p:nvPicPr>
          <p:blipFill>
            <a:blip r:embed="rId6"/>
            <a:stretch>
              <a:fillRect/>
            </a:stretch>
          </p:blipFill>
          <p:spPr>
            <a:xfrm>
              <a:off x="5435974" y="2323377"/>
              <a:ext cx="1124107" cy="600159"/>
            </a:xfrm>
            <a:prstGeom prst="rect">
              <a:avLst/>
            </a:prstGeom>
          </p:spPr>
        </p:pic>
        <p:pic>
          <p:nvPicPr>
            <p:cNvPr id="14" name="Picture 13">
              <a:extLst>
                <a:ext uri="{FF2B5EF4-FFF2-40B4-BE49-F238E27FC236}">
                  <a16:creationId xmlns:a16="http://schemas.microsoft.com/office/drawing/2014/main" id="{A65608A2-1C5A-08E2-2846-FD7F6D00AC92}"/>
                </a:ext>
              </a:extLst>
            </p:cNvPr>
            <p:cNvPicPr>
              <a:picLocks noChangeAspect="1"/>
            </p:cNvPicPr>
            <p:nvPr/>
          </p:nvPicPr>
          <p:blipFill>
            <a:blip r:embed="rId7"/>
            <a:stretch>
              <a:fillRect/>
            </a:stretch>
          </p:blipFill>
          <p:spPr>
            <a:xfrm rot="16200000">
              <a:off x="5976922" y="2323324"/>
              <a:ext cx="238158" cy="1362265"/>
            </a:xfrm>
            <a:prstGeom prst="rect">
              <a:avLst/>
            </a:prstGeom>
          </p:spPr>
        </p:pic>
      </p:grpSp>
      <p:sp>
        <p:nvSpPr>
          <p:cNvPr id="19" name="Rectangle: Rounded Corners 18">
            <a:extLst>
              <a:ext uri="{FF2B5EF4-FFF2-40B4-BE49-F238E27FC236}">
                <a16:creationId xmlns:a16="http://schemas.microsoft.com/office/drawing/2014/main" id="{8684DB99-326A-A03F-7637-2C018DEF47BB}"/>
              </a:ext>
            </a:extLst>
          </p:cNvPr>
          <p:cNvSpPr/>
          <p:nvPr/>
        </p:nvSpPr>
        <p:spPr>
          <a:xfrm>
            <a:off x="8142514" y="5421086"/>
            <a:ext cx="1534886" cy="729343"/>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2192000"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Ten: Pyruvate Kinase, the Second Payoff</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12D540FB-4A1A-C12D-C856-18D927CBD4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20" name="TextBox 19">
            <a:extLst>
              <a:ext uri="{FF2B5EF4-FFF2-40B4-BE49-F238E27FC236}">
                <a16:creationId xmlns:a16="http://schemas.microsoft.com/office/drawing/2014/main" id="{39ABBD7E-D90D-22D3-5083-14259BD9662C}"/>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531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372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6CC83-FE25-A873-8306-6A84A2678CDF}"/>
              </a:ext>
            </a:extLst>
          </p:cNvPr>
          <p:cNvPicPr>
            <a:picLocks noChangeAspect="1"/>
          </p:cNvPicPr>
          <p:nvPr/>
        </p:nvPicPr>
        <p:blipFill rotWithShape="1">
          <a:blip r:embed="rId3">
            <a:extLst>
              <a:ext uri="{28A0092B-C50C-407E-A947-70E740481C1C}">
                <a14:useLocalDpi xmlns:a14="http://schemas.microsoft.com/office/drawing/2010/main" val="0"/>
              </a:ext>
            </a:extLst>
          </a:blip>
          <a:srcRect l="4894" t="9663" r="12130" b="5893"/>
          <a:stretch/>
        </p:blipFill>
        <p:spPr>
          <a:xfrm>
            <a:off x="503583" y="755374"/>
            <a:ext cx="4558748" cy="5791201"/>
          </a:xfrm>
          <a:prstGeom prst="rect">
            <a:avLst/>
          </a:prstGeom>
        </p:spPr>
      </p:pic>
      <p:sp>
        <p:nvSpPr>
          <p:cNvPr id="11" name="Rectangle 10">
            <a:extLst>
              <a:ext uri="{FF2B5EF4-FFF2-40B4-BE49-F238E27FC236}">
                <a16:creationId xmlns:a16="http://schemas.microsoft.com/office/drawing/2014/main" id="{BCEE9567-F08C-B0F4-D747-BC00DE0D7D03}"/>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BFF11F23-E17D-ED19-5AB3-FFDAFBCE92DC}"/>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Glucose Metabolism: Overview</a:t>
            </a:r>
          </a:p>
        </p:txBody>
      </p:sp>
      <p:sp>
        <p:nvSpPr>
          <p:cNvPr id="14" name="TextBox 13">
            <a:extLst>
              <a:ext uri="{FF2B5EF4-FFF2-40B4-BE49-F238E27FC236}">
                <a16:creationId xmlns:a16="http://schemas.microsoft.com/office/drawing/2014/main" id="{77DC418F-BD8F-C8B0-8F6D-5E65C23A0D79}"/>
              </a:ext>
            </a:extLst>
          </p:cNvPr>
          <p:cNvSpPr txBox="1"/>
          <p:nvPr/>
        </p:nvSpPr>
        <p:spPr>
          <a:xfrm>
            <a:off x="5411586" y="6560756"/>
            <a:ext cx="6763822"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F1A1757-C039-BEC5-4F58-EC28E97F3E99}"/>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5E99B84-891F-8414-2AA2-C745F2F65A07}"/>
              </a:ext>
            </a:extLst>
          </p:cNvPr>
          <p:cNvSpPr txBox="1"/>
          <p:nvPr/>
        </p:nvSpPr>
        <p:spPr>
          <a:xfrm>
            <a:off x="6112279" y="904021"/>
            <a:ext cx="5511338" cy="5262979"/>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Nearly universal.</a:t>
            </a:r>
            <a:endParaRPr lang="en-US" sz="2800" i="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Conserves energy as ATP (adenosine triphosphate) and NADH (nicotinamide adenine dinucleotide)</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All ten steps involve phosphorylated compounds of six or three carbons.</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Is highly regulated.</a:t>
            </a:r>
          </a:p>
        </p:txBody>
      </p:sp>
    </p:spTree>
    <p:extLst>
      <p:ext uri="{BB962C8B-B14F-4D97-AF65-F5344CB8AC3E}">
        <p14:creationId xmlns:p14="http://schemas.microsoft.com/office/powerpoint/2010/main" val="2308015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840A06-0E80-10E7-A1D8-6756316F84F0}"/>
              </a:ext>
            </a:extLst>
          </p:cNvPr>
          <p:cNvPicPr>
            <a:picLocks noChangeAspect="1"/>
          </p:cNvPicPr>
          <p:nvPr/>
        </p:nvPicPr>
        <p:blipFill rotWithShape="1">
          <a:blip r:embed="rId3">
            <a:extLst>
              <a:ext uri="{28A0092B-C50C-407E-A947-70E740481C1C}">
                <a14:useLocalDpi xmlns:a14="http://schemas.microsoft.com/office/drawing/2010/main" val="0"/>
              </a:ext>
            </a:extLst>
          </a:blip>
          <a:srcRect l="11941" t="394" r="12110" b="4790"/>
          <a:stretch/>
        </p:blipFill>
        <p:spPr>
          <a:xfrm>
            <a:off x="2781299" y="592084"/>
            <a:ext cx="6794501" cy="5961116"/>
          </a:xfrm>
          <a:prstGeom prst="rect">
            <a:avLst/>
          </a:prstGeom>
        </p:spPr>
      </p:pic>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BFF11F23-E17D-ED19-5AB3-FFDAFBCE92DC}"/>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Glucose in the Body</a:t>
            </a:r>
          </a:p>
        </p:txBody>
      </p:sp>
      <p:sp>
        <p:nvSpPr>
          <p:cNvPr id="3" name="Rectangle 2">
            <a:extLst>
              <a:ext uri="{FF2B5EF4-FFF2-40B4-BE49-F238E27FC236}">
                <a16:creationId xmlns:a16="http://schemas.microsoft.com/office/drawing/2014/main" id="{4A5DEBA2-A2E9-51AD-42DF-565250B1B1FA}"/>
              </a:ext>
            </a:extLst>
          </p:cNvPr>
          <p:cNvSpPr/>
          <p:nvPr/>
        </p:nvSpPr>
        <p:spPr>
          <a:xfrm>
            <a:off x="324196" y="889462"/>
            <a:ext cx="249382" cy="407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D14FAD-C790-D546-8457-73BC753F9481}"/>
              </a:ext>
            </a:extLst>
          </p:cNvPr>
          <p:cNvSpPr/>
          <p:nvPr/>
        </p:nvSpPr>
        <p:spPr>
          <a:xfrm>
            <a:off x="640080" y="914400"/>
            <a:ext cx="357447" cy="332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B827F0-9572-A8C4-705D-57F89242A3BC}"/>
              </a:ext>
            </a:extLst>
          </p:cNvPr>
          <p:cNvSpPr txBox="1"/>
          <p:nvPr/>
        </p:nvSpPr>
        <p:spPr>
          <a:xfrm>
            <a:off x="4023360" y="6560756"/>
            <a:ext cx="8152048"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CC1112F-0A6C-E2B7-FBB0-F3373E0FD620}"/>
              </a:ext>
            </a:extLst>
          </p:cNvPr>
          <p:cNvSpPr/>
          <p:nvPr/>
        </p:nvSpPr>
        <p:spPr>
          <a:xfrm>
            <a:off x="2502568" y="3886200"/>
            <a:ext cx="3176337" cy="2622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5C0DEE-EAC2-DB43-98C7-EDE85DDD72BC}"/>
              </a:ext>
            </a:extLst>
          </p:cNvPr>
          <p:cNvSpPr/>
          <p:nvPr/>
        </p:nvSpPr>
        <p:spPr>
          <a:xfrm>
            <a:off x="6649454" y="3894221"/>
            <a:ext cx="3176337" cy="2622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CE65D2-43EF-DB72-5AF6-21F933DD5EE4}"/>
              </a:ext>
            </a:extLst>
          </p:cNvPr>
          <p:cNvSpPr/>
          <p:nvPr/>
        </p:nvSpPr>
        <p:spPr>
          <a:xfrm>
            <a:off x="4122821" y="4596063"/>
            <a:ext cx="3176337" cy="187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BA79BA-A3A5-E5F2-27D4-8A0DDDAD0C25}"/>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4605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5EA768-F425-8D30-6395-A9A7862F85E4}"/>
              </a:ext>
            </a:extLst>
          </p:cNvPr>
          <p:cNvSpPr txBox="1"/>
          <p:nvPr/>
        </p:nvSpPr>
        <p:spPr>
          <a:xfrm>
            <a:off x="268224" y="895414"/>
            <a:ext cx="11161776" cy="4832092"/>
          </a:xfrm>
          <a:prstGeom prst="rect">
            <a:avLst/>
          </a:prstGeom>
          <a:noFill/>
        </p:spPr>
        <p:txBody>
          <a:bodyPr wrap="square">
            <a:spAutoFit/>
          </a:bodyPr>
          <a:lstStyle/>
          <a:p>
            <a:r>
              <a:rPr lang="en-US" sz="2800" b="1" u="sng" dirty="0">
                <a:latin typeface="Arial" panose="020B0604020202020204" pitchFamily="34" charset="0"/>
                <a:cs typeface="Arial" panose="020B0604020202020204" pitchFamily="34" charset="0"/>
              </a:rPr>
              <a:t>Today We Will Learn How to:</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Summarize the key steps in the glycolysis metabolic pathway</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Recall the structural features, function, and general biochemical reaction of kinases</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Recognize enzymes associated to this pathway</a:t>
            </a:r>
          </a:p>
          <a:p>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Articulate the mechanism of action of several enzymes in the glycolysis metabolic pathway</a:t>
            </a:r>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752D9CBF-945C-3F51-4C84-E1CF6A605694}"/>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Learning Objectives:</a:t>
            </a:r>
          </a:p>
        </p:txBody>
      </p:sp>
    </p:spTree>
    <p:extLst>
      <p:ext uri="{BB962C8B-B14F-4D97-AF65-F5344CB8AC3E}">
        <p14:creationId xmlns:p14="http://schemas.microsoft.com/office/powerpoint/2010/main" val="2662808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418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FEB69D-5BA1-A822-87F7-45F09AD683DF}"/>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2DF9BC-94E7-05F0-0B67-44CEEA519B60}"/>
              </a:ext>
            </a:extLst>
          </p:cNvPr>
          <p:cNvPicPr>
            <a:picLocks noChangeAspect="1"/>
          </p:cNvPicPr>
          <p:nvPr/>
        </p:nvPicPr>
        <p:blipFill rotWithShape="1">
          <a:blip r:embed="rId2">
            <a:extLst>
              <a:ext uri="{28A0092B-C50C-407E-A947-70E740481C1C}">
                <a14:useLocalDpi xmlns:a14="http://schemas.microsoft.com/office/drawing/2010/main" val="0"/>
              </a:ext>
            </a:extLst>
          </a:blip>
          <a:srcRect b="54573"/>
          <a:stretch/>
        </p:blipFill>
        <p:spPr>
          <a:xfrm>
            <a:off x="825500" y="812799"/>
            <a:ext cx="4203700" cy="5170070"/>
          </a:xfrm>
          <a:prstGeom prst="rect">
            <a:avLst/>
          </a:prstGeom>
        </p:spPr>
      </p:pic>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Glycolysis: Setup Overview</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AE79A2D-131A-0984-1A2E-E1200A932216}"/>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877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FEB69D-5BA1-A822-87F7-45F09AD683DF}"/>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Payoff Phase of Glycolysis</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03A6B47-0B5C-D6FB-1E92-467D3CD3DDCC}"/>
              </a:ext>
            </a:extLst>
          </p:cNvPr>
          <p:cNvPicPr>
            <a:picLocks noChangeAspect="1"/>
          </p:cNvPicPr>
          <p:nvPr/>
        </p:nvPicPr>
        <p:blipFill rotWithShape="1">
          <a:blip r:embed="rId2">
            <a:extLst>
              <a:ext uri="{28A0092B-C50C-407E-A947-70E740481C1C}">
                <a14:useLocalDpi xmlns:a14="http://schemas.microsoft.com/office/drawing/2010/main" val="0"/>
              </a:ext>
            </a:extLst>
          </a:blip>
          <a:srcRect t="42880"/>
          <a:stretch/>
        </p:blipFill>
        <p:spPr>
          <a:xfrm>
            <a:off x="764770" y="964394"/>
            <a:ext cx="3584073" cy="5542644"/>
          </a:xfrm>
          <a:prstGeom prst="rect">
            <a:avLst/>
          </a:prstGeom>
        </p:spPr>
      </p:pic>
      <p:sp>
        <p:nvSpPr>
          <p:cNvPr id="5" name="TextBox 4">
            <a:extLst>
              <a:ext uri="{FF2B5EF4-FFF2-40B4-BE49-F238E27FC236}">
                <a16:creationId xmlns:a16="http://schemas.microsoft.com/office/drawing/2014/main" id="{1DE21FDB-3FE4-819E-0330-AC44BC575176}"/>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486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840A06-0E80-10E7-A1D8-6756316F84F0}"/>
              </a:ext>
            </a:extLst>
          </p:cNvPr>
          <p:cNvPicPr>
            <a:picLocks noChangeAspect="1"/>
          </p:cNvPicPr>
          <p:nvPr/>
        </p:nvPicPr>
        <p:blipFill rotWithShape="1">
          <a:blip r:embed="rId3">
            <a:extLst>
              <a:ext uri="{28A0092B-C50C-407E-A947-70E740481C1C}">
                <a14:useLocalDpi xmlns:a14="http://schemas.microsoft.com/office/drawing/2010/main" val="0"/>
              </a:ext>
            </a:extLst>
          </a:blip>
          <a:srcRect l="11941" t="394" r="12110" b="4790"/>
          <a:stretch/>
        </p:blipFill>
        <p:spPr>
          <a:xfrm>
            <a:off x="2781299" y="592084"/>
            <a:ext cx="6794501" cy="5961116"/>
          </a:xfrm>
          <a:prstGeom prst="rect">
            <a:avLst/>
          </a:prstGeom>
        </p:spPr>
      </p:pic>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BFF11F23-E17D-ED19-5AB3-FFDAFBCE92DC}"/>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Glucose in the Body</a:t>
            </a:r>
          </a:p>
        </p:txBody>
      </p:sp>
      <p:sp>
        <p:nvSpPr>
          <p:cNvPr id="3" name="Rectangle 2">
            <a:extLst>
              <a:ext uri="{FF2B5EF4-FFF2-40B4-BE49-F238E27FC236}">
                <a16:creationId xmlns:a16="http://schemas.microsoft.com/office/drawing/2014/main" id="{4A5DEBA2-A2E9-51AD-42DF-565250B1B1FA}"/>
              </a:ext>
            </a:extLst>
          </p:cNvPr>
          <p:cNvSpPr/>
          <p:nvPr/>
        </p:nvSpPr>
        <p:spPr>
          <a:xfrm>
            <a:off x="324196" y="889462"/>
            <a:ext cx="249382" cy="407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D14FAD-C790-D546-8457-73BC753F9481}"/>
              </a:ext>
            </a:extLst>
          </p:cNvPr>
          <p:cNvSpPr/>
          <p:nvPr/>
        </p:nvSpPr>
        <p:spPr>
          <a:xfrm>
            <a:off x="640080" y="914400"/>
            <a:ext cx="357447" cy="332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0B827F0-9572-A8C4-705D-57F89242A3BC}"/>
              </a:ext>
            </a:extLst>
          </p:cNvPr>
          <p:cNvSpPr txBox="1"/>
          <p:nvPr/>
        </p:nvSpPr>
        <p:spPr>
          <a:xfrm>
            <a:off x="4023360" y="6560756"/>
            <a:ext cx="8152048"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503571C-6FFC-2135-F2F4-95D1F3CFD458}"/>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30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6CC83-FE25-A873-8306-6A84A2678CDF}"/>
              </a:ext>
            </a:extLst>
          </p:cNvPr>
          <p:cNvPicPr>
            <a:picLocks noChangeAspect="1"/>
          </p:cNvPicPr>
          <p:nvPr/>
        </p:nvPicPr>
        <p:blipFill rotWithShape="1">
          <a:blip r:embed="rId3">
            <a:extLst>
              <a:ext uri="{28A0092B-C50C-407E-A947-70E740481C1C}">
                <a14:useLocalDpi xmlns:a14="http://schemas.microsoft.com/office/drawing/2010/main" val="0"/>
              </a:ext>
            </a:extLst>
          </a:blip>
          <a:srcRect l="4894" t="9663" r="12130" b="5893"/>
          <a:stretch/>
        </p:blipFill>
        <p:spPr>
          <a:xfrm>
            <a:off x="503583" y="755374"/>
            <a:ext cx="4558748" cy="5791201"/>
          </a:xfrm>
          <a:prstGeom prst="rect">
            <a:avLst/>
          </a:prstGeom>
        </p:spPr>
      </p:pic>
      <p:sp>
        <p:nvSpPr>
          <p:cNvPr id="11" name="Rectangle 10">
            <a:extLst>
              <a:ext uri="{FF2B5EF4-FFF2-40B4-BE49-F238E27FC236}">
                <a16:creationId xmlns:a16="http://schemas.microsoft.com/office/drawing/2014/main" id="{BCEE9567-F08C-B0F4-D747-BC00DE0D7D03}"/>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0"/>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BFF11F23-E17D-ED19-5AB3-FFDAFBCE92DC}"/>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Glucose Metabolism: Overview</a:t>
            </a:r>
          </a:p>
        </p:txBody>
      </p:sp>
      <p:sp>
        <p:nvSpPr>
          <p:cNvPr id="14" name="TextBox 13">
            <a:extLst>
              <a:ext uri="{FF2B5EF4-FFF2-40B4-BE49-F238E27FC236}">
                <a16:creationId xmlns:a16="http://schemas.microsoft.com/office/drawing/2014/main" id="{77DC418F-BD8F-C8B0-8F6D-5E65C23A0D79}"/>
              </a:ext>
            </a:extLst>
          </p:cNvPr>
          <p:cNvSpPr txBox="1"/>
          <p:nvPr/>
        </p:nvSpPr>
        <p:spPr>
          <a:xfrm>
            <a:off x="5411586" y="6560756"/>
            <a:ext cx="6763822"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F1A1757-C039-BEC5-4F58-EC28E97F3E99}"/>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5E99B84-891F-8414-2AA2-C745F2F65A07}"/>
              </a:ext>
            </a:extLst>
          </p:cNvPr>
          <p:cNvSpPr txBox="1"/>
          <p:nvPr/>
        </p:nvSpPr>
        <p:spPr>
          <a:xfrm>
            <a:off x="6112279" y="904021"/>
            <a:ext cx="5511338" cy="5262979"/>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Nearly universal.</a:t>
            </a:r>
            <a:endParaRPr lang="en-US" sz="2800" i="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Conserves energy as ATP (adenosine triphosphate) and NADH (nicotinamide adenine dinucleotide)</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All ten steps involve phosphorylated compounds of six or three carbons.</a:t>
            </a:r>
          </a:p>
          <a:p>
            <a:pPr marL="342900" indent="-3429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Is highly regulated.</a:t>
            </a:r>
          </a:p>
        </p:txBody>
      </p:sp>
    </p:spTree>
    <p:extLst>
      <p:ext uri="{BB962C8B-B14F-4D97-AF65-F5344CB8AC3E}">
        <p14:creationId xmlns:p14="http://schemas.microsoft.com/office/powerpoint/2010/main" val="111507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Glycolysis: Setup and Payoff</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309471-D9D4-8B59-C57E-8D39D45DDA8B}"/>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2B9515A-426D-8C98-F721-5A835A3CB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 y="2514599"/>
            <a:ext cx="12344411" cy="2016254"/>
          </a:xfrm>
          <a:prstGeom prst="rect">
            <a:avLst/>
          </a:prstGeom>
        </p:spPr>
      </p:pic>
    </p:spTree>
    <p:extLst>
      <p:ext uri="{BB962C8B-B14F-4D97-AF65-F5344CB8AC3E}">
        <p14:creationId xmlns:p14="http://schemas.microsoft.com/office/powerpoint/2010/main" val="97348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D73B16-D9EB-762F-343E-4C8CCFA560D6}"/>
              </a:ext>
            </a:extLst>
          </p:cNvPr>
          <p:cNvSpPr/>
          <p:nvPr/>
        </p:nvSpPr>
        <p:spPr>
          <a:xfrm>
            <a:off x="203157" y="2612571"/>
            <a:ext cx="5881957" cy="1937658"/>
          </a:xfrm>
          <a:prstGeom prst="roundRect">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23ECE127-87B2-F1C2-D74C-FE29F409E595}"/>
              </a:ext>
            </a:extLst>
          </p:cNvPr>
          <p:cNvSpPr/>
          <p:nvPr/>
        </p:nvSpPr>
        <p:spPr>
          <a:xfrm>
            <a:off x="5265008" y="2623456"/>
            <a:ext cx="6839905" cy="1937658"/>
          </a:xfrm>
          <a:prstGeom prst="roundRect">
            <a:avLst/>
          </a:prstGeom>
          <a:solidFill>
            <a:srgbClr val="18BEF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Glycolysis: Setup and Payoff</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309471-D9D4-8B59-C57E-8D39D45DDA8B}"/>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2B9515A-426D-8C98-F721-5A835A3CB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2514599"/>
            <a:ext cx="12344411" cy="2016254"/>
          </a:xfrm>
          <a:prstGeom prst="rect">
            <a:avLst/>
          </a:prstGeom>
        </p:spPr>
      </p:pic>
      <p:sp>
        <p:nvSpPr>
          <p:cNvPr id="9" name="TextBox 8">
            <a:extLst>
              <a:ext uri="{FF2B5EF4-FFF2-40B4-BE49-F238E27FC236}">
                <a16:creationId xmlns:a16="http://schemas.microsoft.com/office/drawing/2014/main" id="{9008CDBF-E375-8722-F1C9-874A8E9A8127}"/>
              </a:ext>
            </a:extLst>
          </p:cNvPr>
          <p:cNvSpPr txBox="1"/>
          <p:nvPr/>
        </p:nvSpPr>
        <p:spPr>
          <a:xfrm>
            <a:off x="555171" y="2100943"/>
            <a:ext cx="4713515" cy="523220"/>
          </a:xfrm>
          <a:prstGeom prst="rect">
            <a:avLst/>
          </a:prstGeom>
          <a:noFill/>
        </p:spPr>
        <p:txBody>
          <a:bodyPr wrap="square" rtlCol="0">
            <a:spAutoFit/>
          </a:bodyPr>
          <a:lstStyle/>
          <a:p>
            <a:pPr algn="ctr"/>
            <a:r>
              <a:rPr lang="en-US" sz="2800" dirty="0"/>
              <a:t>Preparatory Phase of Glycolysis</a:t>
            </a:r>
          </a:p>
        </p:txBody>
      </p:sp>
      <p:sp>
        <p:nvSpPr>
          <p:cNvPr id="11" name="TextBox 10">
            <a:extLst>
              <a:ext uri="{FF2B5EF4-FFF2-40B4-BE49-F238E27FC236}">
                <a16:creationId xmlns:a16="http://schemas.microsoft.com/office/drawing/2014/main" id="{E2C67A52-27D0-1CA7-9494-C6329A17E127}"/>
              </a:ext>
            </a:extLst>
          </p:cNvPr>
          <p:cNvSpPr txBox="1"/>
          <p:nvPr/>
        </p:nvSpPr>
        <p:spPr>
          <a:xfrm>
            <a:off x="6085114" y="2100943"/>
            <a:ext cx="5627915" cy="523220"/>
          </a:xfrm>
          <a:prstGeom prst="rect">
            <a:avLst/>
          </a:prstGeom>
          <a:noFill/>
        </p:spPr>
        <p:txBody>
          <a:bodyPr wrap="square" rtlCol="0">
            <a:spAutoFit/>
          </a:bodyPr>
          <a:lstStyle/>
          <a:p>
            <a:pPr algn="ctr"/>
            <a:r>
              <a:rPr lang="en-US" sz="2800" dirty="0"/>
              <a:t>Payoff Phase of Glycolysis</a:t>
            </a:r>
          </a:p>
        </p:txBody>
      </p:sp>
    </p:spTree>
    <p:extLst>
      <p:ext uri="{BB962C8B-B14F-4D97-AF65-F5344CB8AC3E}">
        <p14:creationId xmlns:p14="http://schemas.microsoft.com/office/powerpoint/2010/main" val="312870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2D4745A-07D4-A008-45B4-807941517C49}"/>
              </a:ext>
            </a:extLst>
          </p:cNvPr>
          <p:cNvSpPr/>
          <p:nvPr/>
        </p:nvSpPr>
        <p:spPr>
          <a:xfrm>
            <a:off x="0" y="5364480"/>
            <a:ext cx="5882640" cy="1371600"/>
          </a:xfrm>
          <a:prstGeom prst="rect">
            <a:avLst/>
          </a:prstGeom>
          <a:solidFill>
            <a:srgbClr val="F9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682053-BCB0-3D24-F519-E80BA5873ECD}"/>
              </a:ext>
            </a:extLst>
          </p:cNvPr>
          <p:cNvPicPr>
            <a:picLocks noChangeAspect="1"/>
          </p:cNvPicPr>
          <p:nvPr/>
        </p:nvPicPr>
        <p:blipFill rotWithShape="1">
          <a:blip r:embed="rId2">
            <a:extLst>
              <a:ext uri="{28A0092B-C50C-407E-A947-70E740481C1C}">
                <a14:useLocalDpi xmlns:a14="http://schemas.microsoft.com/office/drawing/2010/main" val="0"/>
              </a:ext>
            </a:extLst>
          </a:blip>
          <a:srcRect l="33201" t="10628" r="43493" b="75072"/>
          <a:stretch/>
        </p:blipFill>
        <p:spPr>
          <a:xfrm>
            <a:off x="-1" y="1609750"/>
            <a:ext cx="5763127" cy="3992333"/>
          </a:xfrm>
          <a:prstGeom prst="rect">
            <a:avLst/>
          </a:prstGeom>
        </p:spPr>
      </p:pic>
      <p:sp>
        <p:nvSpPr>
          <p:cNvPr id="9" name="Rectangle 8">
            <a:extLst>
              <a:ext uri="{FF2B5EF4-FFF2-40B4-BE49-F238E27FC236}">
                <a16:creationId xmlns:a16="http://schemas.microsoft.com/office/drawing/2014/main" id="{0912A18C-6F2F-EB3D-B8E7-E595AA8963DE}"/>
              </a:ext>
            </a:extLst>
          </p:cNvPr>
          <p:cNvSpPr/>
          <p:nvPr/>
        </p:nvSpPr>
        <p:spPr>
          <a:xfrm>
            <a:off x="5752407" y="573578"/>
            <a:ext cx="6439593" cy="6192982"/>
          </a:xfrm>
          <a:prstGeom prst="rect">
            <a:avLst/>
          </a:prstGeom>
          <a:gradFill flip="none" rotWithShape="1">
            <a:gsLst>
              <a:gs pos="0">
                <a:schemeClr val="bg1">
                  <a:lumMod val="75000"/>
                </a:schemeClr>
              </a:gs>
              <a:gs pos="7000">
                <a:schemeClr val="accent3">
                  <a:lumMod val="20000"/>
                  <a:lumOff val="80000"/>
                  <a:shade val="67500"/>
                  <a:satMod val="115000"/>
                </a:schemeClr>
              </a:gs>
              <a:gs pos="100000">
                <a:srgbClr val="FFFFFF"/>
              </a:gs>
            </a:gsLst>
            <a:lin ang="81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Glucose Cellular Import:</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5A48CD6-E966-62A3-503C-D90745A84047}"/>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Image made in </a:t>
            </a:r>
            <a:r>
              <a:rPr lang="en-US" sz="1200" i="1" dirty="0" err="1">
                <a:solidFill>
                  <a:schemeClr val="bg1"/>
                </a:solidFill>
                <a:latin typeface="Arial" panose="020B0604020202020204" pitchFamily="34" charset="0"/>
                <a:cs typeface="Arial" panose="020B0604020202020204" pitchFamily="34" charset="0"/>
              </a:rPr>
              <a:t>BioRender</a:t>
            </a:r>
            <a:endParaRPr lang="en-US" sz="1200" i="1" dirty="0">
              <a:solidFill>
                <a:schemeClr val="bg1"/>
              </a:solidFill>
              <a:latin typeface="Arial" panose="020B0604020202020204" pitchFamily="34" charset="0"/>
              <a:cs typeface="Arial" panose="020B0604020202020204" pitchFamily="34" charset="0"/>
            </a:endParaRPr>
          </a:p>
        </p:txBody>
      </p:sp>
      <p:graphicFrame>
        <p:nvGraphicFramePr>
          <p:cNvPr id="8" name="Table 10">
            <a:extLst>
              <a:ext uri="{FF2B5EF4-FFF2-40B4-BE49-F238E27FC236}">
                <a16:creationId xmlns:a16="http://schemas.microsoft.com/office/drawing/2014/main" id="{CC64FCEF-92D8-3CB5-73F0-CA61D678AC1F}"/>
              </a:ext>
            </a:extLst>
          </p:cNvPr>
          <p:cNvGraphicFramePr>
            <a:graphicFrameLocks noGrp="1"/>
          </p:cNvGraphicFramePr>
          <p:nvPr>
            <p:extLst>
              <p:ext uri="{D42A27DB-BD31-4B8C-83A1-F6EECF244321}">
                <p14:modId xmlns:p14="http://schemas.microsoft.com/office/powerpoint/2010/main" val="4216511360"/>
              </p:ext>
            </p:extLst>
          </p:nvPr>
        </p:nvGraphicFramePr>
        <p:xfrm>
          <a:off x="5897880" y="1560670"/>
          <a:ext cx="6154782" cy="3950890"/>
        </p:xfrm>
        <a:graphic>
          <a:graphicData uri="http://schemas.openxmlformats.org/drawingml/2006/table">
            <a:tbl>
              <a:tblPr firstRow="1" bandRow="1">
                <a:tableStyleId>{8EC20E35-A176-4012-BC5E-935CFFF8708E}</a:tableStyleId>
              </a:tblPr>
              <a:tblGrid>
                <a:gridCol w="2051594">
                  <a:extLst>
                    <a:ext uri="{9D8B030D-6E8A-4147-A177-3AD203B41FA5}">
                      <a16:colId xmlns:a16="http://schemas.microsoft.com/office/drawing/2014/main" val="461039323"/>
                    </a:ext>
                  </a:extLst>
                </a:gridCol>
                <a:gridCol w="2051594">
                  <a:extLst>
                    <a:ext uri="{9D8B030D-6E8A-4147-A177-3AD203B41FA5}">
                      <a16:colId xmlns:a16="http://schemas.microsoft.com/office/drawing/2014/main" val="3496854879"/>
                    </a:ext>
                  </a:extLst>
                </a:gridCol>
                <a:gridCol w="2051594">
                  <a:extLst>
                    <a:ext uri="{9D8B030D-6E8A-4147-A177-3AD203B41FA5}">
                      <a16:colId xmlns:a16="http://schemas.microsoft.com/office/drawing/2014/main" val="2079767244"/>
                    </a:ext>
                  </a:extLst>
                </a:gridCol>
              </a:tblGrid>
              <a:tr h="790178">
                <a:tc>
                  <a:txBody>
                    <a:bodyPr/>
                    <a:lstStyle/>
                    <a:p>
                      <a:pPr algn="ctr"/>
                      <a:r>
                        <a:rPr lang="en-US" sz="2200" dirty="0"/>
                        <a:t>Transporter</a:t>
                      </a:r>
                    </a:p>
                  </a:txBody>
                  <a:tcPr marL="112882" marR="112882" marT="56442" marB="56442" anchor="ctr"/>
                </a:tc>
                <a:tc>
                  <a:txBody>
                    <a:bodyPr/>
                    <a:lstStyle/>
                    <a:p>
                      <a:pPr algn="ctr"/>
                      <a:r>
                        <a:rPr lang="en-US" sz="2200" dirty="0"/>
                        <a:t>Tissues Expressed</a:t>
                      </a:r>
                    </a:p>
                  </a:txBody>
                  <a:tcPr marL="112882" marR="112882" marT="56442" marB="56442" anchor="ctr"/>
                </a:tc>
                <a:tc>
                  <a:txBody>
                    <a:bodyPr/>
                    <a:lstStyle/>
                    <a:p>
                      <a:pPr algn="ctr"/>
                      <a:r>
                        <a:rPr lang="en-US" sz="2200" dirty="0"/>
                        <a:t>Notes</a:t>
                      </a:r>
                    </a:p>
                  </a:txBody>
                  <a:tcPr marL="112882" marR="112882" marT="56442" marB="56442" anchor="ctr"/>
                </a:tc>
                <a:extLst>
                  <a:ext uri="{0D108BD9-81ED-4DB2-BD59-A6C34878D82A}">
                    <a16:rowId xmlns:a16="http://schemas.microsoft.com/office/drawing/2014/main" val="2715860687"/>
                  </a:ext>
                </a:extLst>
              </a:tr>
              <a:tr h="790178">
                <a:tc>
                  <a:txBody>
                    <a:bodyPr/>
                    <a:lstStyle/>
                    <a:p>
                      <a:pPr algn="ctr"/>
                      <a:r>
                        <a:rPr lang="en-US" sz="2200" b="1" dirty="0"/>
                        <a:t>GLUT1</a:t>
                      </a:r>
                    </a:p>
                  </a:txBody>
                  <a:tcPr marL="112882" marR="112882" marT="56442" marB="56442" anchor="ctr"/>
                </a:tc>
                <a:tc>
                  <a:txBody>
                    <a:bodyPr/>
                    <a:lstStyle/>
                    <a:p>
                      <a:pPr algn="ctr"/>
                      <a:r>
                        <a:rPr lang="en-US" sz="2200" dirty="0"/>
                        <a:t>All, Red Blood Cells</a:t>
                      </a:r>
                    </a:p>
                  </a:txBody>
                  <a:tcPr marL="112882" marR="112882" marT="56442" marB="56442" anchor="ctr"/>
                </a:tc>
                <a:tc>
                  <a:txBody>
                    <a:bodyPr/>
                    <a:lstStyle/>
                    <a:p>
                      <a:pPr algn="ctr"/>
                      <a:r>
                        <a:rPr lang="en-US" sz="2200" dirty="0"/>
                        <a:t>Basal uptake of glucose</a:t>
                      </a:r>
                    </a:p>
                  </a:txBody>
                  <a:tcPr marL="112882" marR="112882" marT="56442" marB="56442" anchor="ctr"/>
                </a:tc>
                <a:extLst>
                  <a:ext uri="{0D108BD9-81ED-4DB2-BD59-A6C34878D82A}">
                    <a16:rowId xmlns:a16="http://schemas.microsoft.com/office/drawing/2014/main" val="3806024114"/>
                  </a:ext>
                </a:extLst>
              </a:tr>
              <a:tr h="790178">
                <a:tc>
                  <a:txBody>
                    <a:bodyPr/>
                    <a:lstStyle/>
                    <a:p>
                      <a:pPr algn="ctr"/>
                      <a:r>
                        <a:rPr lang="en-US" sz="2200" b="1" dirty="0"/>
                        <a:t>GLUT2</a:t>
                      </a:r>
                    </a:p>
                  </a:txBody>
                  <a:tcPr marL="112882" marR="112882" marT="56442" marB="56442" anchor="ctr"/>
                </a:tc>
                <a:tc>
                  <a:txBody>
                    <a:bodyPr/>
                    <a:lstStyle/>
                    <a:p>
                      <a:pPr algn="ctr"/>
                      <a:r>
                        <a:rPr lang="en-US" sz="2200" dirty="0"/>
                        <a:t>Liver, Pancreas, Intestine</a:t>
                      </a:r>
                    </a:p>
                  </a:txBody>
                  <a:tcPr marL="112882" marR="112882" marT="56442" marB="56442" anchor="ctr"/>
                </a:tc>
                <a:tc>
                  <a:txBody>
                    <a:bodyPr/>
                    <a:lstStyle/>
                    <a:p>
                      <a:pPr algn="ctr"/>
                      <a:r>
                        <a:rPr lang="en-US" sz="2200" dirty="0"/>
                        <a:t>Highest K</a:t>
                      </a:r>
                      <a:r>
                        <a:rPr lang="en-US" sz="2200" baseline="-25000" dirty="0"/>
                        <a:t>M</a:t>
                      </a:r>
                    </a:p>
                  </a:txBody>
                  <a:tcPr marL="112882" marR="112882" marT="56442" marB="56442" anchor="ctr"/>
                </a:tc>
                <a:extLst>
                  <a:ext uri="{0D108BD9-81ED-4DB2-BD59-A6C34878D82A}">
                    <a16:rowId xmlns:a16="http://schemas.microsoft.com/office/drawing/2014/main" val="4145974375"/>
                  </a:ext>
                </a:extLst>
              </a:tr>
              <a:tr h="790178">
                <a:tc>
                  <a:txBody>
                    <a:bodyPr/>
                    <a:lstStyle/>
                    <a:p>
                      <a:pPr algn="ctr"/>
                      <a:r>
                        <a:rPr lang="en-US" sz="2200" b="1" dirty="0"/>
                        <a:t>GLUT3</a:t>
                      </a:r>
                    </a:p>
                  </a:txBody>
                  <a:tcPr marL="112882" marR="112882" marT="56442" marB="56442" anchor="ctr"/>
                </a:tc>
                <a:tc>
                  <a:txBody>
                    <a:bodyPr/>
                    <a:lstStyle/>
                    <a:p>
                      <a:pPr algn="ctr"/>
                      <a:r>
                        <a:rPr lang="en-US" sz="2200" dirty="0"/>
                        <a:t>Brain</a:t>
                      </a:r>
                    </a:p>
                  </a:txBody>
                  <a:tcPr marL="112882" marR="112882" marT="56442" marB="56442" anchor="ctr"/>
                </a:tc>
                <a:tc>
                  <a:txBody>
                    <a:bodyPr/>
                    <a:lstStyle/>
                    <a:p>
                      <a:pPr algn="ctr"/>
                      <a:r>
                        <a:rPr lang="en-US" sz="2200" dirty="0"/>
                        <a:t>High affinity basal uptake</a:t>
                      </a:r>
                    </a:p>
                  </a:txBody>
                  <a:tcPr marL="112882" marR="112882" marT="56442" marB="56442" anchor="ctr"/>
                </a:tc>
                <a:extLst>
                  <a:ext uri="{0D108BD9-81ED-4DB2-BD59-A6C34878D82A}">
                    <a16:rowId xmlns:a16="http://schemas.microsoft.com/office/drawing/2014/main" val="3527670520"/>
                  </a:ext>
                </a:extLst>
              </a:tr>
              <a:tr h="790178">
                <a:tc>
                  <a:txBody>
                    <a:bodyPr/>
                    <a:lstStyle/>
                    <a:p>
                      <a:pPr algn="ctr"/>
                      <a:r>
                        <a:rPr lang="en-US" sz="2200" b="1" dirty="0"/>
                        <a:t>GLUT4</a:t>
                      </a:r>
                    </a:p>
                  </a:txBody>
                  <a:tcPr marL="112882" marR="112882" marT="56442" marB="56442" anchor="ctr"/>
                </a:tc>
                <a:tc>
                  <a:txBody>
                    <a:bodyPr/>
                    <a:lstStyle/>
                    <a:p>
                      <a:pPr algn="ctr"/>
                      <a:r>
                        <a:rPr lang="en-US" sz="2200" dirty="0"/>
                        <a:t>Muscle, Fat, Heart</a:t>
                      </a:r>
                    </a:p>
                  </a:txBody>
                  <a:tcPr marL="112882" marR="112882" marT="56442" marB="56442" anchor="ctr"/>
                </a:tc>
                <a:tc>
                  <a:txBody>
                    <a:bodyPr/>
                    <a:lstStyle/>
                    <a:p>
                      <a:pPr algn="ctr"/>
                      <a:r>
                        <a:rPr lang="en-US" sz="2200" dirty="0"/>
                        <a:t>Insulin regulated</a:t>
                      </a:r>
                    </a:p>
                  </a:txBody>
                  <a:tcPr marL="112882" marR="112882" marT="56442" marB="56442" anchor="ctr"/>
                </a:tc>
                <a:extLst>
                  <a:ext uri="{0D108BD9-81ED-4DB2-BD59-A6C34878D82A}">
                    <a16:rowId xmlns:a16="http://schemas.microsoft.com/office/drawing/2014/main" val="2728205015"/>
                  </a:ext>
                </a:extLst>
              </a:tr>
            </a:tbl>
          </a:graphicData>
        </a:graphic>
      </p:graphicFrame>
    </p:spTree>
    <p:extLst>
      <p:ext uri="{BB962C8B-B14F-4D97-AF65-F5344CB8AC3E}">
        <p14:creationId xmlns:p14="http://schemas.microsoft.com/office/powerpoint/2010/main" val="4196977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821905F-763B-8A5A-4101-F6D77D37E158}"/>
              </a:ext>
            </a:extLst>
          </p:cNvPr>
          <p:cNvSpPr/>
          <p:nvPr/>
        </p:nvSpPr>
        <p:spPr>
          <a:xfrm>
            <a:off x="2699657" y="5791201"/>
            <a:ext cx="1557511" cy="718456"/>
          </a:xfrm>
          <a:prstGeom prst="roundRect">
            <a:avLst>
              <a:gd name="adj" fmla="val 0"/>
            </a:avLst>
          </a:prstGeom>
          <a:solidFill>
            <a:srgbClr val="FD0F86">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25A49DA-A163-4DF2-30D9-6EB7978BB601}"/>
              </a:ext>
            </a:extLst>
          </p:cNvPr>
          <p:cNvSpPr/>
          <p:nvPr/>
        </p:nvSpPr>
        <p:spPr>
          <a:xfrm>
            <a:off x="0" y="1"/>
            <a:ext cx="12192000" cy="738249"/>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7" name="Rectangle 6">
            <a:extLst>
              <a:ext uri="{FF2B5EF4-FFF2-40B4-BE49-F238E27FC236}">
                <a16:creationId xmlns:a16="http://schemas.microsoft.com/office/drawing/2014/main" id="{135BA579-C3A7-7670-D144-4027E8C59D24}"/>
              </a:ext>
            </a:extLst>
          </p:cNvPr>
          <p:cNvSpPr/>
          <p:nvPr/>
        </p:nvSpPr>
        <p:spPr>
          <a:xfrm>
            <a:off x="0" y="6547945"/>
            <a:ext cx="12192000" cy="307968"/>
          </a:xfrm>
          <a:prstGeom prst="rect">
            <a:avLst/>
          </a:prstGeom>
          <a:solidFill>
            <a:srgbClr val="14284D"/>
          </a:solidFill>
          <a:ln>
            <a:solidFill>
              <a:srgbClr val="002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14284D"/>
                </a:solidFill>
              </a:ln>
            </a:endParaRPr>
          </a:p>
        </p:txBody>
      </p:sp>
      <p:sp>
        <p:nvSpPr>
          <p:cNvPr id="2" name="TextBox 1">
            <a:extLst>
              <a:ext uri="{FF2B5EF4-FFF2-40B4-BE49-F238E27FC236}">
                <a16:creationId xmlns:a16="http://schemas.microsoft.com/office/drawing/2014/main" id="{1226FB7E-DE10-120E-2A74-1FF8847FF0A5}"/>
              </a:ext>
            </a:extLst>
          </p:cNvPr>
          <p:cNvSpPr txBox="1"/>
          <p:nvPr/>
        </p:nvSpPr>
        <p:spPr>
          <a:xfrm>
            <a:off x="0" y="0"/>
            <a:ext cx="11161776" cy="646331"/>
          </a:xfrm>
          <a:prstGeom prst="rect">
            <a:avLst/>
          </a:prstGeom>
          <a:noFill/>
        </p:spPr>
        <p:txBody>
          <a:bodyPr wrap="square">
            <a:spAutoFit/>
          </a:bodyPr>
          <a:lstStyle/>
          <a:p>
            <a:r>
              <a:rPr lang="en-US" sz="3600" b="1" dirty="0">
                <a:solidFill>
                  <a:schemeClr val="bg1"/>
                </a:solidFill>
                <a:latin typeface="Arial" panose="020B0604020202020204" pitchFamily="34" charset="0"/>
                <a:cs typeface="Arial" panose="020B0604020202020204" pitchFamily="34" charset="0"/>
              </a:rPr>
              <a:t>Reaction One: Hexokinase, the First Investment</a:t>
            </a:r>
          </a:p>
        </p:txBody>
      </p:sp>
      <p:sp>
        <p:nvSpPr>
          <p:cNvPr id="10" name="TextBox 9">
            <a:extLst>
              <a:ext uri="{FF2B5EF4-FFF2-40B4-BE49-F238E27FC236}">
                <a16:creationId xmlns:a16="http://schemas.microsoft.com/office/drawing/2014/main" id="{6180A16B-1BE3-BAB6-05B7-A06D7A1CC8C1}"/>
              </a:ext>
            </a:extLst>
          </p:cNvPr>
          <p:cNvSpPr txBox="1"/>
          <p:nvPr/>
        </p:nvSpPr>
        <p:spPr>
          <a:xfrm>
            <a:off x="6992676" y="6560756"/>
            <a:ext cx="5182731" cy="276999"/>
          </a:xfrm>
          <a:prstGeom prst="rect">
            <a:avLst/>
          </a:prstGeom>
          <a:noFill/>
        </p:spPr>
        <p:txBody>
          <a:bodyPr wrap="square" rtlCol="0">
            <a:spAutoFit/>
          </a:bodyPr>
          <a:lstStyle/>
          <a:p>
            <a:pPr algn="r"/>
            <a:r>
              <a:rPr lang="en-US" sz="1200" dirty="0" err="1">
                <a:solidFill>
                  <a:schemeClr val="bg1"/>
                </a:solidFill>
                <a:latin typeface="Arial" panose="020B0604020202020204" pitchFamily="34" charset="0"/>
                <a:cs typeface="Arial" panose="020B0604020202020204" pitchFamily="34" charset="0"/>
              </a:rPr>
              <a:t>Lehninger</a:t>
            </a:r>
            <a:r>
              <a:rPr lang="en-US" sz="1200" dirty="0">
                <a:solidFill>
                  <a:schemeClr val="bg1"/>
                </a:solidFill>
                <a:latin typeface="Arial" panose="020B0604020202020204" pitchFamily="34" charset="0"/>
                <a:cs typeface="Arial" panose="020B0604020202020204" pitchFamily="34" charset="0"/>
              </a:rPr>
              <a:t> </a:t>
            </a:r>
            <a:r>
              <a:rPr lang="en-US" sz="1200" i="1" dirty="0">
                <a:solidFill>
                  <a:schemeClr val="bg1"/>
                </a:solidFill>
                <a:latin typeface="Arial" panose="020B0604020202020204" pitchFamily="34" charset="0"/>
                <a:cs typeface="Arial" panose="020B0604020202020204" pitchFamily="34" charset="0"/>
              </a:rPr>
              <a:t>Principles in Biochemistry – 4</a:t>
            </a:r>
            <a:r>
              <a:rPr lang="en-US" sz="1200" i="1" baseline="30000" dirty="0">
                <a:solidFill>
                  <a:schemeClr val="bg1"/>
                </a:solidFill>
                <a:latin typeface="Arial" panose="020B0604020202020204" pitchFamily="34" charset="0"/>
                <a:cs typeface="Arial" panose="020B0604020202020204" pitchFamily="34" charset="0"/>
              </a:rPr>
              <a:t>th</a:t>
            </a:r>
            <a:r>
              <a:rPr lang="en-US" sz="1200" i="1" dirty="0">
                <a:solidFill>
                  <a:schemeClr val="bg1"/>
                </a:solidFill>
                <a:latin typeface="Arial" panose="020B0604020202020204" pitchFamily="34" charset="0"/>
                <a:cs typeface="Arial" panose="020B0604020202020204" pitchFamily="34" charset="0"/>
              </a:rPr>
              <a:t> Edition </a:t>
            </a:r>
            <a:r>
              <a:rPr lang="en-US" sz="1200" dirty="0">
                <a:solidFill>
                  <a:schemeClr val="bg1"/>
                </a:solidFill>
                <a:latin typeface="Arial" panose="020B0604020202020204" pitchFamily="34" charset="0"/>
                <a:cs typeface="Arial" panose="020B0604020202020204" pitchFamily="34" charset="0"/>
              </a:rPr>
              <a:t>(2005)</a:t>
            </a:r>
            <a:endParaRPr lang="en-US" sz="1200" i="1"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1BF8EF6-55D9-63AB-6874-DCCF52A13150}"/>
              </a:ext>
            </a:extLst>
          </p:cNvPr>
          <p:cNvPicPr>
            <a:picLocks noChangeAspect="1"/>
          </p:cNvPicPr>
          <p:nvPr/>
        </p:nvPicPr>
        <p:blipFill>
          <a:blip r:embed="rId2"/>
          <a:stretch>
            <a:fillRect/>
          </a:stretch>
        </p:blipFill>
        <p:spPr>
          <a:xfrm>
            <a:off x="1163435" y="944011"/>
            <a:ext cx="9515451" cy="4241944"/>
          </a:xfrm>
          <a:prstGeom prst="rect">
            <a:avLst/>
          </a:prstGeom>
        </p:spPr>
      </p:pic>
      <p:pic>
        <p:nvPicPr>
          <p:cNvPr id="8" name="Picture 7">
            <a:extLst>
              <a:ext uri="{FF2B5EF4-FFF2-40B4-BE49-F238E27FC236}">
                <a16:creationId xmlns:a16="http://schemas.microsoft.com/office/drawing/2014/main" id="{9460E637-89D4-00BC-6596-B1EEDE6BD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933" y="5366656"/>
            <a:ext cx="7304545" cy="1193076"/>
          </a:xfrm>
          <a:prstGeom prst="rect">
            <a:avLst/>
          </a:prstGeom>
        </p:spPr>
      </p:pic>
      <p:sp>
        <p:nvSpPr>
          <p:cNvPr id="11" name="TextBox 10">
            <a:extLst>
              <a:ext uri="{FF2B5EF4-FFF2-40B4-BE49-F238E27FC236}">
                <a16:creationId xmlns:a16="http://schemas.microsoft.com/office/drawing/2014/main" id="{3193D46A-FCE5-9123-7CAA-7087CFF17ED1}"/>
              </a:ext>
            </a:extLst>
          </p:cNvPr>
          <p:cNvSpPr txBox="1"/>
          <p:nvPr/>
        </p:nvSpPr>
        <p:spPr>
          <a:xfrm>
            <a:off x="0" y="6581001"/>
            <a:ext cx="3499690"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Chapter 14 page 526 </a:t>
            </a:r>
            <a:endParaRPr lang="en-US" sz="12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0676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14303</TotalTime>
  <Words>1810</Words>
  <Application>Microsoft Office PowerPoint</Application>
  <PresentationFormat>Widescreen</PresentationFormat>
  <Paragraphs>206</Paragraphs>
  <Slides>33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-apple-system</vt:lpstr>
      <vt:lpstr>Arial</vt:lpstr>
      <vt:lpstr>Calibri</vt:lpstr>
      <vt:lpstr>Calibri Light</vt:lpstr>
      <vt:lpstr>Century-Light</vt:lpstr>
      <vt:lpstr>MathematicalPi-One</vt:lpstr>
      <vt:lpstr>NewCenturySchlbk-Roman</vt:lpstr>
      <vt:lpstr>Optima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 Kuechler</dc:creator>
  <cp:lastModifiedBy>E. Kuechler</cp:lastModifiedBy>
  <cp:revision>36</cp:revision>
  <dcterms:created xsi:type="dcterms:W3CDTF">2022-11-06T22:51:30Z</dcterms:created>
  <dcterms:modified xsi:type="dcterms:W3CDTF">2022-12-06T03:16:01Z</dcterms:modified>
</cp:coreProperties>
</file>